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8" r:id="rId19"/>
    <p:sldId id="314" r:id="rId20"/>
    <p:sldId id="315" r:id="rId21"/>
    <p:sldId id="316" r:id="rId22"/>
    <p:sldId id="317" r:id="rId23"/>
  </p:sldIdLst>
  <p:sldSz cx="6858000" cy="9144000" type="screen4x3"/>
  <p:notesSz cx="6797675" cy="99266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688">
          <p15:clr>
            <a:srgbClr val="A4A3A4"/>
          </p15:clr>
        </p15:guide>
        <p15:guide id="3" pos="528">
          <p15:clr>
            <a:srgbClr val="A4A3A4"/>
          </p15:clr>
        </p15:guide>
        <p15:guide id="4" pos="672">
          <p15:clr>
            <a:srgbClr val="A4A3A4"/>
          </p15:clr>
        </p15:guide>
        <p15:guide id="5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C3514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902" autoAdjust="0"/>
    <p:restoredTop sz="90929"/>
  </p:normalViewPr>
  <p:slideViewPr>
    <p:cSldViewPr>
      <p:cViewPr varScale="1">
        <p:scale>
          <a:sx n="79" d="100"/>
          <a:sy n="79" d="100"/>
        </p:scale>
        <p:origin x="2520" y="96"/>
      </p:cViewPr>
      <p:guideLst>
        <p:guide orient="horz" pos="3168"/>
        <p:guide pos="2688"/>
        <p:guide pos="528"/>
        <p:guide pos="672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3945474-9B91-831C-1F32-79C4D9A083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6F0099E-06D7-0B82-891E-B78AE17F4E1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B4004AB8-BA44-FD1B-1AD5-A2F171B609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1B6DB648-9974-60D9-8FA4-8A49103AA9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D195305A-64B8-4B87-A118-315179607C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D1D6BDF-0DD4-5AA3-F8F2-8CCF37B3D2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25FCBE7-2ACF-3497-B383-4E36CA8400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1995069-59CF-CBFE-9ED2-CD92FD6C923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3425" y="744538"/>
            <a:ext cx="2790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2423E80-38CC-3E98-E078-76D194C685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2F7F09B-9DBF-E0B0-D21D-1D7199D80C8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D75242F-CF72-67D7-2D0B-7EAEA83FD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F45A32AB-52D2-441D-83DE-D97EA4A9C5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3524E3-9B8C-A82A-8E5D-A437087811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행정</a:t>
            </a:r>
            <a:r>
              <a:rPr lang="en-US" altLang="ko-KR"/>
              <a:t>2164-001-0(210×297)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56EBCE-56FA-FBF3-C8CB-64CF1174FC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C39E-6630-48EF-A06C-BF80E49A3818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21825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4350" y="812800"/>
            <a:ext cx="58293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008A3C-24B3-D47C-F201-AD74489B45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행정</a:t>
            </a:r>
            <a:r>
              <a:rPr lang="en-US" altLang="ko-KR"/>
              <a:t>2164-001-0(210×297)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72C76D-4499-36B8-19C6-5AC36F62FA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9CD4-06CE-40E0-BA85-0DA97D8E332D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93245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373B28-DBBA-B52D-4CA2-1B200CD086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행정</a:t>
            </a:r>
            <a:r>
              <a:rPr lang="en-US" altLang="ko-KR"/>
              <a:t>2164-001-0(210×297)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D9922D-2EA6-49BB-741B-9E1A874C7A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D27A-2001-40BB-823F-58B577568FCD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13704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EEC6A3E-94F7-2C0F-49A1-AE69BE760A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행정</a:t>
            </a:r>
            <a:r>
              <a:rPr lang="en-US" altLang="ko-KR"/>
              <a:t>2164-001-0(210×297)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9C9E6B-FD2B-6AD2-6602-A3B7AE4F54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8050-C03F-4597-84D0-6BD2BC46ECC8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79319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38AB82-7738-7E87-D123-240E36AC32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행정</a:t>
            </a:r>
            <a:r>
              <a:rPr lang="en-US" altLang="ko-KR"/>
              <a:t>2164-001-0(210×297)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62B55D-7520-1D3D-B11A-25CCD894C7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F751-425F-4D57-85BE-A5F394C754FF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7705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4350" y="812800"/>
            <a:ext cx="58293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74ABB5-A576-EA47-1012-38E345E3A0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행정</a:t>
            </a:r>
            <a:r>
              <a:rPr lang="en-US" altLang="ko-KR"/>
              <a:t>2164-001-0(210×297)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4507C1-9A15-1AA1-D754-7E9CDC6D7D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B0F2-B437-4A08-BDA2-BB86B048DEAB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14188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D8597A-029A-BC30-B18E-725998B501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행정</a:t>
            </a:r>
            <a:r>
              <a:rPr lang="en-US" altLang="ko-KR"/>
              <a:t>2164-001-0(210×297)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8847ECA-BB13-D92D-1F3A-FF7B5B4D7D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5E207-4D62-425E-8347-39B82D381ED8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82671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4350" y="812800"/>
            <a:ext cx="58293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8F3B48-BA3D-7F90-EA5B-3A7C3961E4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행정</a:t>
            </a:r>
            <a:r>
              <a:rPr lang="en-US" altLang="ko-KR"/>
              <a:t>2164-001-0(210×297)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BD672A-2D05-8CFF-405B-F7CD9EA746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DAB4-92A5-4F8B-AE7D-60E5D7EF8BF3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6683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D61B194-BE0F-B670-DDD3-B6CC8D5BB2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행정</a:t>
            </a:r>
            <a:r>
              <a:rPr lang="en-US" altLang="ko-KR"/>
              <a:t>2164-001-0(210×297)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EE873A5-16F2-57AE-E689-E66A473F1D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00663" y="1603375"/>
            <a:ext cx="93662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53733-6FFB-40CD-BCBA-78F66D15FA77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/20</a:t>
            </a:r>
          </a:p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09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A8A42-FA16-CDED-3B1C-2254F2DEE9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행정</a:t>
            </a:r>
            <a:r>
              <a:rPr lang="en-US" altLang="ko-KR"/>
              <a:t>2164-001-0(210×297)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8DCA9F-7DF4-08B4-9AEE-D59EC4E88F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9911-FEA8-4495-A7AB-A75A172ED4C6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98163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B485C5-4BBC-FBAB-F4C9-9EC2FF94B9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행정</a:t>
            </a:r>
            <a:r>
              <a:rPr lang="en-US" altLang="ko-KR"/>
              <a:t>2164-001-0(210×297)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9908A-6E38-B635-EA79-2017A34D8C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A36D-1DF7-4009-AF72-7E06F1F639B7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91015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322D483-F237-E3D7-D220-52D169177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1C343D-9133-18A1-5762-157DE671AC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8705850"/>
            <a:ext cx="62484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0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ko-KR" altLang="en-US"/>
              <a:t>행정</a:t>
            </a:r>
            <a:r>
              <a:rPr lang="en-US" altLang="ko-KR"/>
              <a:t>2164-001-0(210×297)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C018A4-AC43-2A05-D9C6-663AF63DCA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16563" y="1608914"/>
            <a:ext cx="781050" cy="3508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0A808942-1741-42CB-A5F8-794F7462D8F4}" type="slidenum">
              <a:rPr lang="en-US" altLang="ko-KR" smtClean="0"/>
              <a:pPr>
                <a:defRPr/>
              </a:pPr>
              <a:t>‹#›</a:t>
            </a:fld>
            <a:r>
              <a:rPr lang="en-US" altLang="ko-KR" dirty="0"/>
              <a:t>/22</a:t>
            </a:r>
          </a:p>
        </p:txBody>
      </p:sp>
      <p:graphicFrame>
        <p:nvGraphicFramePr>
          <p:cNvPr id="1051" name="Group 27">
            <a:extLst>
              <a:ext uri="{FF2B5EF4-FFF2-40B4-BE49-F238E27FC236}">
                <a16:creationId xmlns:a16="http://schemas.microsoft.com/office/drawing/2014/main" id="{BDECA73A-3319-6982-710F-CD221CE5F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988720"/>
              </p:ext>
            </p:extLst>
          </p:nvPr>
        </p:nvGraphicFramePr>
        <p:xfrm>
          <a:off x="257175" y="312738"/>
          <a:ext cx="6286500" cy="1633535"/>
        </p:xfrm>
        <a:graphic>
          <a:graphicData uri="http://schemas.openxmlformats.org/drawingml/2006/table">
            <a:tbl>
              <a:tblPr/>
              <a:tblGrid>
                <a:gridCol w="13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707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657" marB="4565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품질 경영 매뉴얼</a:t>
                      </a:r>
                      <a:endParaRPr kumimoji="1" lang="en-US" altLang="ko-KR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[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Quality Management Manual]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표준번호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QSM-001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제정일자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2017.08.07</a:t>
                      </a: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개정일자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2023.09.01</a:t>
                      </a: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REV NO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7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페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이 지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52" name="Rectangle 26">
            <a:extLst>
              <a:ext uri="{FF2B5EF4-FFF2-40B4-BE49-F238E27FC236}">
                <a16:creationId xmlns:a16="http://schemas.microsoft.com/office/drawing/2014/main" id="{26667078-7E0D-0BA9-71CA-AA3A21327C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/>
          </a:p>
        </p:txBody>
      </p:sp>
      <p:pic>
        <p:nvPicPr>
          <p:cNvPr id="1056" name="그림 2">
            <a:extLst>
              <a:ext uri="{FF2B5EF4-FFF2-40B4-BE49-F238E27FC236}">
                <a16:creationId xmlns:a16="http://schemas.microsoft.com/office/drawing/2014/main" id="{E5E4A629-EC32-3581-433F-4C03F4B7F0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769938"/>
            <a:ext cx="12652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그림 4">
            <a:extLst>
              <a:ext uri="{FF2B5EF4-FFF2-40B4-BE49-F238E27FC236}">
                <a16:creationId xmlns:a16="http://schemas.microsoft.com/office/drawing/2014/main" id="{4F369251-08F3-A9A2-4DA9-5E6A65866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8729663"/>
            <a:ext cx="21526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>
            <a:extLst>
              <a:ext uri="{FF2B5EF4-FFF2-40B4-BE49-F238E27FC236}">
                <a16:creationId xmlns:a16="http://schemas.microsoft.com/office/drawing/2014/main" id="{B9EA09A3-B4DA-C2B2-724E-45F54DE8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26193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2400"/>
          </a:p>
        </p:txBody>
      </p:sp>
      <p:sp>
        <p:nvSpPr>
          <p:cNvPr id="15363" name="Rectangle 14">
            <a:extLst>
              <a:ext uri="{FF2B5EF4-FFF2-40B4-BE49-F238E27FC236}">
                <a16:creationId xmlns:a16="http://schemas.microsoft.com/office/drawing/2014/main" id="{F0898433-A4A5-A847-4557-7F2B3D713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30765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ko-KR" altLang="ko-KR" sz="1000">
                <a:solidFill>
                  <a:srgbClr val="000000"/>
                </a:solidFill>
              </a:rPr>
              <a:t>  </a:t>
            </a:r>
            <a:endParaRPr lang="ko-KR" altLang="ko-KR" sz="2400"/>
          </a:p>
        </p:txBody>
      </p:sp>
      <p:sp>
        <p:nvSpPr>
          <p:cNvPr id="15364" name="Rectangle 52">
            <a:extLst>
              <a:ext uri="{FF2B5EF4-FFF2-40B4-BE49-F238E27FC236}">
                <a16:creationId xmlns:a16="http://schemas.microsoft.com/office/drawing/2014/main" id="{14245297-8934-F58D-64D7-500B87413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1331913"/>
            <a:ext cx="41021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ko-KR" sz="3000" b="1">
                <a:latin typeface="맑은 고딕" panose="020B0503020000020004" pitchFamily="50" charset="-127"/>
                <a:cs typeface="Times New Roman" panose="02020603050405020304" pitchFamily="18" charset="0"/>
              </a:rPr>
              <a:t>품질경영시스템 매뉴얼</a:t>
            </a:r>
            <a:endParaRPr lang="en-US" altLang="ko-KR" sz="3000" b="1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ko-KR" sz="3000" b="1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ko-KR" altLang="ko-KR" sz="400"/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1800"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en-US" altLang="ko-KR" sz="1800">
                <a:latin typeface="맑은 고딕" panose="020B0503020000020004" pitchFamily="50" charset="-127"/>
                <a:cs typeface="Times New Roman" panose="02020603050405020304" pitchFamily="18" charset="0"/>
              </a:rPr>
              <a:t>For IATF 16949</a:t>
            </a:r>
            <a:endParaRPr lang="en-US" altLang="ko-KR" sz="240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C90EEC2-3E91-B163-57EC-B7FD2A193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006105"/>
              </p:ext>
            </p:extLst>
          </p:nvPr>
        </p:nvGraphicFramePr>
        <p:xfrm>
          <a:off x="627063" y="2987675"/>
          <a:ext cx="5740400" cy="1973263"/>
        </p:xfrm>
        <a:graphic>
          <a:graphicData uri="http://schemas.openxmlformats.org/drawingml/2006/table">
            <a:tbl>
              <a:tblPr firstRow="1" firstCol="1" bandRow="1"/>
              <a:tblGrid>
                <a:gridCol w="2769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표 준 등 </a:t>
                      </a:r>
                      <a:r>
                        <a:rPr lang="ko-KR" sz="1800" b="1" kern="100" dirty="0" err="1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록</a:t>
                      </a:r>
                      <a:r>
                        <a:rPr lang="ko-KR" sz="1800" b="1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번 호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8" marR="685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QSM-001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8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제 정 일 자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8" marR="685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2017.08.07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08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개 정 일 자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8" marR="685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800" b="1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2023.09.01</a:t>
                      </a:r>
                      <a:endParaRPr lang="ko-KR" altLang="ko-KR" sz="18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08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개 정 번 호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8" marR="685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endParaRPr lang="ko-KR" sz="18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081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2000" b="1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■</a:t>
                      </a:r>
                      <a:r>
                        <a:rPr lang="ko-KR" sz="2000" b="1" kern="100" dirty="0" err="1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관리본</a:t>
                      </a:r>
                      <a:r>
                        <a:rPr lang="en-US" sz="2000" b="1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   </a:t>
                      </a:r>
                      <a:r>
                        <a:rPr lang="ko-KR" sz="2000" b="1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□비관리본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8" marR="685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4" name="직사각형 7">
            <a:extLst>
              <a:ext uri="{FF2B5EF4-FFF2-40B4-BE49-F238E27FC236}">
                <a16:creationId xmlns:a16="http://schemas.microsoft.com/office/drawing/2014/main" id="{8AC8841D-E286-C993-B3E9-63940331B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5410200"/>
            <a:ext cx="42481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 리 부 서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품질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보증</a:t>
            </a:r>
            <a:r>
              <a:rPr lang="ko-KR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팀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 리 자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이기동</a:t>
            </a:r>
            <a:r>
              <a:rPr lang="ko-KR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팀장</a:t>
            </a:r>
            <a:endParaRPr lang="ko-KR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385" name="그림 12">
            <a:extLst>
              <a:ext uri="{FF2B5EF4-FFF2-40B4-BE49-F238E27FC236}">
                <a16:creationId xmlns:a16="http://schemas.microsoft.com/office/drawing/2014/main" id="{77DD318E-1CD6-E8CB-778E-238DB702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6804025"/>
            <a:ext cx="36131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84176CCD-E238-6966-C343-3B59D4C55B41}"/>
              </a:ext>
            </a:extLst>
          </p:cNvPr>
          <p:cNvCxnSpPr>
            <a:cxnSpLocks/>
          </p:cNvCxnSpPr>
          <p:nvPr/>
        </p:nvCxnSpPr>
        <p:spPr>
          <a:xfrm flipV="1">
            <a:off x="2157984" y="7104063"/>
            <a:ext cx="3066479" cy="6500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텍스트 상자 2">
            <a:extLst>
              <a:ext uri="{FF2B5EF4-FFF2-40B4-BE49-F238E27FC236}">
                <a16:creationId xmlns:a16="http://schemas.microsoft.com/office/drawing/2014/main" id="{E839071D-CEC0-6CE7-3DFD-A69A11FE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7264400"/>
            <a:ext cx="876300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전자결재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</p:txBody>
      </p:sp>
      <p:pic>
        <p:nvPicPr>
          <p:cNvPr id="15388" name="그림 2">
            <a:extLst>
              <a:ext uri="{FF2B5EF4-FFF2-40B4-BE49-F238E27FC236}">
                <a16:creationId xmlns:a16="http://schemas.microsoft.com/office/drawing/2014/main" id="{F71D0DC9-1202-E5B8-11E1-EA520DFB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8316913"/>
            <a:ext cx="23495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바닥글 개체 틀 1">
            <a:extLst>
              <a:ext uri="{FF2B5EF4-FFF2-40B4-BE49-F238E27FC236}">
                <a16:creationId xmlns:a16="http://schemas.microsoft.com/office/drawing/2014/main" id="{A8E40F8E-4960-C51C-0D87-C5D544CBD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 dirty="0"/>
              <a:t>행정</a:t>
            </a:r>
            <a:r>
              <a:rPr lang="en-US" altLang="ko-KR" sz="1000" dirty="0"/>
              <a:t>2164-001-0(210×297)</a:t>
            </a:r>
          </a:p>
        </p:txBody>
      </p:sp>
      <p:sp>
        <p:nvSpPr>
          <p:cNvPr id="24579" name="슬라이드 번호 개체 틀 2">
            <a:extLst>
              <a:ext uri="{FF2B5EF4-FFF2-40B4-BE49-F238E27FC236}">
                <a16:creationId xmlns:a16="http://schemas.microsoft.com/office/drawing/2014/main" id="{2046F4B4-DA57-2066-9A3F-2E82F551A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10/22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C930F61-3568-F8A5-FEF9-CB88F96CC3EA}"/>
              </a:ext>
            </a:extLst>
          </p:cNvPr>
          <p:cNvSpPr/>
          <p:nvPr/>
        </p:nvSpPr>
        <p:spPr>
          <a:xfrm>
            <a:off x="332656" y="2051050"/>
            <a:ext cx="3429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4.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조직 및 책임과 권한</a:t>
            </a:r>
          </a:p>
          <a:p>
            <a:pPr indent="254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4.1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조직도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55D5193-8F4F-EB74-E6C7-B06CE70AB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5622925"/>
            <a:ext cx="5718175" cy="2862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1">
              <a:defRPr/>
            </a:pPr>
            <a:r>
              <a:rPr lang="ko-KR" altLang="ko-KR" sz="1000" dirty="0">
                <a:latin typeface="맑은 고딕" pitchFamily="50" charset="-127"/>
                <a:ea typeface="맑은 고딕" panose="020B0503020000020004" pitchFamily="50" charset="-127"/>
                <a:cs typeface="Times New Roman" pitchFamily="18" charset="0"/>
              </a:rPr>
              <a:t>※ 고객대리인 </a:t>
            </a: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 latinLnBrk="1">
              <a:defRPr/>
            </a:pP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 latinLnBrk="1">
              <a:defRPr/>
            </a:pP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 latinLnBrk="1">
              <a:defRPr/>
            </a:pP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 latinLnBrk="1">
              <a:defRPr/>
            </a:pP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 latinLnBrk="1">
              <a:defRPr/>
            </a:pP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 latinLnBrk="1">
              <a:defRPr/>
            </a:pP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 latinLnBrk="1">
              <a:defRPr/>
            </a:pP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 latinLnBrk="1">
              <a:defRPr/>
            </a:pP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 latinLnBrk="1">
              <a:defRPr/>
            </a:pP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 latinLnBrk="1">
              <a:defRPr/>
            </a:pP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 latinLnBrk="1">
              <a:defRPr/>
            </a:pP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 latinLnBrk="1">
              <a:defRPr/>
            </a:pP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 latinLnBrk="1">
              <a:defRPr/>
            </a:pP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ko-KR" altLang="ko-KR" sz="1000" dirty="0">
                <a:latin typeface="맑은 고딕" pitchFamily="50" charset="-127"/>
                <a:ea typeface="맑은 고딕" panose="020B0503020000020004" pitchFamily="50" charset="-127"/>
                <a:cs typeface="Times New Roman" pitchFamily="18" charset="0"/>
              </a:rPr>
              <a:t>※ 최고 경영자 책무</a:t>
            </a:r>
            <a:r>
              <a:rPr lang="ko-KR" altLang="en-US" sz="1000" dirty="0">
                <a:latin typeface="맑은 고딕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ko-KR" sz="1000" dirty="0">
                <a:latin typeface="맑은 고딕" pitchFamily="50" charset="-127"/>
                <a:ea typeface="맑은 고딕" panose="020B0503020000020004" pitchFamily="50" charset="-127"/>
                <a:cs typeface="Times New Roman" pitchFamily="18" charset="0"/>
              </a:rPr>
              <a:t>: </a:t>
            </a:r>
            <a:r>
              <a:rPr lang="ko-KR" altLang="en-US" sz="1000" dirty="0">
                <a:latin typeface="맑은 고딕" pitchFamily="50" charset="-127"/>
                <a:ea typeface="맑은 고딕" panose="020B0503020000020004" pitchFamily="50" charset="-127"/>
                <a:cs typeface="Times New Roman" pitchFamily="18" charset="0"/>
              </a:rPr>
              <a:t>경영대리인이 대표이사를 보좌하여 다음 업무를 위임 받아 수행할 수 있다</a:t>
            </a:r>
            <a:r>
              <a:rPr lang="en-US" altLang="ko-KR" sz="1000" dirty="0">
                <a:latin typeface="맑은 고딕" pitchFamily="50" charset="-127"/>
                <a:ea typeface="맑은 고딕" panose="020B0503020000020004" pitchFamily="50" charset="-127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altLang="ko-KR" sz="1000" dirty="0">
              <a:latin typeface="맑은 고딕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pPr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1)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품질경영시스템의 효과성에 대한 책무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(accountability)</a:t>
            </a:r>
          </a:p>
          <a:p>
            <a:pPr>
              <a:defRPr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74AF6A76-8028-E202-2F67-1771C1E0B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64598"/>
              </p:ext>
            </p:extLst>
          </p:nvPr>
        </p:nvGraphicFramePr>
        <p:xfrm>
          <a:off x="541338" y="6011863"/>
          <a:ext cx="5580062" cy="1590675"/>
        </p:xfrm>
        <a:graphic>
          <a:graphicData uri="http://schemas.openxmlformats.org/drawingml/2006/table">
            <a:tbl>
              <a:tblPr firstRow="1" firstCol="1" bandRow="1"/>
              <a:tblGrid>
                <a:gridCol w="279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25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FFFFFF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업무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>
                          <a:solidFill>
                            <a:srgbClr val="FFFFFF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책임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>
                          <a:solidFill>
                            <a:srgbClr val="FFFFFF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비고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55"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고객 점수카드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영업팀장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 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55"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고객 포탈 관리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영업팀장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55"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공정 설계 및 개발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부설연구소장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CFT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255"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특별 특성의 선정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부설연구소장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CFT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255"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생산능력분석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공정기술팀</a:t>
                      </a:r>
                      <a:r>
                        <a:rPr lang="ko-KR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장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CFT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635"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물류정보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공정기술팀</a:t>
                      </a:r>
                      <a:r>
                        <a:rPr lang="ko-KR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장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 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55"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품질 목표 및 관련 교육훈련의 설정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경영</a:t>
                      </a:r>
                      <a:r>
                        <a:rPr lang="ko-KR" altLang="en-US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기획</a:t>
                      </a:r>
                      <a:r>
                        <a:rPr lang="ko-KR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팀장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전팀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55"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시정조치 및 예방조치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품질</a:t>
                      </a:r>
                      <a:r>
                        <a:rPr lang="ko-KR" altLang="en-US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보증</a:t>
                      </a:r>
                      <a:r>
                        <a:rPr lang="ko-KR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팀장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 err="1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전팀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624" name="TextBox 10">
            <a:extLst>
              <a:ext uri="{FF2B5EF4-FFF2-40B4-BE49-F238E27FC236}">
                <a16:creationId xmlns:a16="http://schemas.microsoft.com/office/drawing/2014/main" id="{50BC5DCC-D59A-7436-8ADA-F8C78702E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4. </a:t>
            </a:r>
            <a:r>
              <a:rPr lang="ko-KR" altLang="en-US" sz="1500" b="1"/>
              <a:t>조직 및 책임과 권한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024194-9049-FDC7-BBED-E07876E0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9" y="2481263"/>
            <a:ext cx="5838142" cy="3120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C3E5E9-803F-6AF6-7139-B27C4F362F6F}"/>
              </a:ext>
            </a:extLst>
          </p:cNvPr>
          <p:cNvSpPr txBox="1"/>
          <p:nvPr/>
        </p:nvSpPr>
        <p:spPr>
          <a:xfrm>
            <a:off x="478519" y="2595542"/>
            <a:ext cx="1484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HLB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이노베이션 조직도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바닥글 개체 틀 1">
            <a:extLst>
              <a:ext uri="{FF2B5EF4-FFF2-40B4-BE49-F238E27FC236}">
                <a16:creationId xmlns:a16="http://schemas.microsoft.com/office/drawing/2014/main" id="{DD57354B-8B52-6256-5815-BC89C8C7C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4800" y="8724900"/>
            <a:ext cx="6248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25603" name="슬라이드 번호 개체 틀 2">
            <a:extLst>
              <a:ext uri="{FF2B5EF4-FFF2-40B4-BE49-F238E27FC236}">
                <a16:creationId xmlns:a16="http://schemas.microsoft.com/office/drawing/2014/main" id="{F17EFB75-B9D4-3E1F-10F8-C950EF5D4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11/22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0C8D546-C495-6A35-E172-83A02F6D483B}"/>
              </a:ext>
            </a:extLst>
          </p:cNvPr>
          <p:cNvSpPr/>
          <p:nvPr/>
        </p:nvSpPr>
        <p:spPr>
          <a:xfrm>
            <a:off x="404813" y="2012950"/>
            <a:ext cx="5949950" cy="67317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2)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품질방침과 품질목표의 수립되고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조직상황과 전략적 방향에 조화됨을 보장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3)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품질경영시스템 요구사항이 조직의 비즈니스 프로세스와 통합됨을 보장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4)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프로세스 접근법 및 </a:t>
            </a:r>
            <a:r>
              <a:rPr lang="ko-KR" altLang="ko-KR" sz="1000" kern="100" dirty="0" err="1">
                <a:latin typeface="맑은 고딕"/>
                <a:ea typeface="맑은 고딕"/>
                <a:cs typeface="Times New Roman"/>
              </a:rPr>
              <a:t>리스크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 기반 사고의 활용 촉진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5)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품질경영시스템에 필요한 자원의 가용성 보장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6)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효과적인 품질경영의 중요성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품질경영시스템 요구사항과의 적합성에 대한 중요성을 의사소통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7)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품질경영시스템이 의도한 결과를 달성함을 보장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8)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품질경영시스템의 효과성에 기여하기 위한 인원을 적극 참여시키고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지휘하고 지원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9)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지속적 개선을 촉진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10)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경영자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관리자의 책임분야에 리더십을 실증하도록 그 경영자 역할에 대한 지원</a:t>
            </a: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4.2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책임과 권한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4.2.1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대표이사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당사의 품질방침 및 목표설정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조직 및 직무에 대한 승인권한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(3)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요구되는 품질수준을 달성하고 확인하기 위한 필요한 자원의 제공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(4)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전반적인 품질체계에 대해 정기적으로 검토회의 주재 및 결론 확정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(5)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사업계획 확정 및 실적확인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(6)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품질시스템 유지를 보장하기 위한 경영자 대리인으로서 품질보증팀장을 임명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4.2.2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임원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당사의 품질방침 및 목표 이행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조직 및 직무에 대한 검토 및 사전승인 권한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(3)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사업계획 확정 및 이행 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(4)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품질경영 전반의 검토 및 수행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4.2.3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경영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기획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팀</a:t>
            </a:r>
            <a:endParaRPr lang="ko-KR" altLang="en-US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(1)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경영 방침 및 경영 계획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사업계획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수립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(2) KPI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계획수립 및 실적 관리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(3)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정책 및 목표설정               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(4)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각 부서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팀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업무 총괄 관리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(5)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연간 예산 및 인원 편성 계획 수립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(6)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경영 실적 분석 및 평가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(7)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주요회의 주관 및 회의록 작성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 (8)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시설투자 계획 수립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(9)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시설투자 검토 심의            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(10)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조직 신설 및 개폐 관련 사항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(11)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업무전산화 및 사무자동화 계획 수립 및 추진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(12) HLB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본사 요청사항 대응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(13) HLB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그룹 관련 자료 작성 및 관리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(14)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주주총회 준비 및 진행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(15)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주주총회 및 이사회에 관한 사항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(16)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정보 자료 표준화 추진 및 주관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(17) HRM : (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인적자원관리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                                   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부서 및 개인 평가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고용 계약 및 관리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연봉계약 등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                    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구성원 동기부여를 위한 성과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포상제도 검토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성과 중심 인사고과 및 임금체계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복무기강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인사고과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포상 및 징계에 관한 사항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FFA1410D-D425-6A1D-3B7F-6F76F8DD6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4. </a:t>
            </a:r>
            <a:r>
              <a:rPr lang="ko-KR" altLang="en-US" sz="1500" b="1"/>
              <a:t>조직 및 책임과 권한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바닥글 개체 틀 1">
            <a:extLst>
              <a:ext uri="{FF2B5EF4-FFF2-40B4-BE49-F238E27FC236}">
                <a16:creationId xmlns:a16="http://schemas.microsoft.com/office/drawing/2014/main" id="{9EC527BD-F51F-2945-0DE4-C1400E4549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26627" name="슬라이드 번호 개체 틀 2">
            <a:extLst>
              <a:ext uri="{FF2B5EF4-FFF2-40B4-BE49-F238E27FC236}">
                <a16:creationId xmlns:a16="http://schemas.microsoft.com/office/drawing/2014/main" id="{CBC2D101-F519-649F-6561-7722BBBF6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12/22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26628" name="직사각형 4">
            <a:extLst>
              <a:ext uri="{FF2B5EF4-FFF2-40B4-BE49-F238E27FC236}">
                <a16:creationId xmlns:a16="http://schemas.microsoft.com/office/drawing/2014/main" id="{F1198B6A-A712-8365-745C-E804A6B48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" y="2051050"/>
            <a:ext cx="6148387" cy="66239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270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인사발령에 관한 사항 및 인사기록의 유지관리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-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근로차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채용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배치 및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경영상 또는 기술상의 사정으로 인력의 배치 전환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재훈련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근로자 복지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건강 및 노경 협력적 관계 증진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기타 복지후생에 관한 사항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(18) HRD :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인적자원개발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교육 훈련 계획 수립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시행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자격관리 등 기록유지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교육관련 업체 계약 및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-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제증명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관련 발급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해고 등 고용조정 관련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노동법에 관한 사항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국민연금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의료보험 및 각종 저축 관리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(22)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노사협의회 운영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근로복지 기금 운영 및 관리                           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일일인원현황 관리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정원 및 직무 관리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근태관리 및 출장과 휴가명령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교대제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작업 및 휴식시간 운용 등 근무 체계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예비군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민방위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병사관계 업무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당직운영 및 관리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(25)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공지사항 전달 및 게시판 운용 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(26)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자산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토지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건물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구축물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기계장치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공기구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관리 및 </a:t>
            </a:r>
            <a:r>
              <a:rPr lang="ko-KR" altLang="en-US" sz="1000" kern="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손망실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처리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(27)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각종 행사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의전 운영 및 주관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(28)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공사계약의 체결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(29)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각종 계약관리                 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(30)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자산관리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(31)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문서보관 및 관리             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(32)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지점 및 사무소 관리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(33)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회사 연혁관리                 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(34)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공문서 수신 및 발신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(35)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사무용품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비품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피복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도서의 구입 및 관리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(36)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사외 보고 자료의 관리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(37)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경조에 관한 사항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                               (38)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법인차량 구매 및 관리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(39)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법인 휴대전화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사무전화 구매 및 관리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    (40)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사택 및 기숙사 운영관리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(41)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유관단체 및 동호회 관리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                     (42)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비품관리 및 구매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불출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(43)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명함 및 </a:t>
            </a:r>
            <a:r>
              <a:rPr lang="ko-KR" altLang="en-US" sz="1000" kern="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사원증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제작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                           (44)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비서 업무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(45) </a:t>
            </a:r>
            <a:r>
              <a:rPr lang="ko-KR" altLang="en-US" sz="1000" kern="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불용품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처분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                                      (46)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안전보건관리 계획의 수립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(47)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안전보건관리 교육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                             (48)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안전사고 조사분석 및 대책수립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(49)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안전보건시설 및 설비의 점검과 보완책 강구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(50)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안전보호구의 지급 및 관리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(51)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안전보건에 관한 규정 및 법규의 이행상태 점검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(52)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안전관련 인허가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(53) ISO14001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업무 주관         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(54)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신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.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증설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유지보수 계획의 수립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(55)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전력공급설비의 운영관리  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(56)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외주 공사의 감독 및 검수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(57)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화재예방 및 방화관리       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(58)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직원 건강진단 및 보건위생업무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(59)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임차건물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유지보수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용역관리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6629" name="TextBox 6">
            <a:extLst>
              <a:ext uri="{FF2B5EF4-FFF2-40B4-BE49-F238E27FC236}">
                <a16:creationId xmlns:a16="http://schemas.microsoft.com/office/drawing/2014/main" id="{37294A30-F0F0-22E3-EBF8-891EFA928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4. </a:t>
            </a:r>
            <a:r>
              <a:rPr lang="ko-KR" altLang="en-US" sz="1500" b="1"/>
              <a:t>조직 및 책임과 권한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바닥글 개체 틀 1">
            <a:extLst>
              <a:ext uri="{FF2B5EF4-FFF2-40B4-BE49-F238E27FC236}">
                <a16:creationId xmlns:a16="http://schemas.microsoft.com/office/drawing/2014/main" id="{850DC3E7-440E-6DE4-735B-D07689EF0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27651" name="슬라이드 번호 개체 틀 2">
            <a:extLst>
              <a:ext uri="{FF2B5EF4-FFF2-40B4-BE49-F238E27FC236}">
                <a16:creationId xmlns:a16="http://schemas.microsoft.com/office/drawing/2014/main" id="{B77D936E-E2E4-F107-BBB3-7AAE34F87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13/22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DB86A0F-516C-1B18-46E6-E4F9E53E2F8B}"/>
              </a:ext>
            </a:extLst>
          </p:cNvPr>
          <p:cNvSpPr/>
          <p:nvPr/>
        </p:nvSpPr>
        <p:spPr>
          <a:xfrm>
            <a:off x="404813" y="2051050"/>
            <a:ext cx="5903912" cy="6617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(60)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환경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(Environment)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공장 내 청소 및 환경관리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폐수 처리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폐기물 처리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 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배출시설 및 환경오염 방지시설의 점검 및 운영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작업환경측정 평가 및 개선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산업폐기물 관리 및 처리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공해요소의 측정진단 원인분석 및 대책 강구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기타 산업 안전보건법 및 환경관계법에 관한 사항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에너지 이용 합리화 추진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(61)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사회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(Social)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KPI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수립 및 관리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정규직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여성 구성원 비율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장애인 고용률 관리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봉사활동 운영 및 지원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문서 및 데이터 보안 계획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관리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산업안전보건법 대응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산업재해율 관리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산업안전 교육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(62)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지배구조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(Governance)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사업보고서 공시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청렴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윤리 관련 교육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-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이사회 및 감사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4.2.4 </a:t>
            </a:r>
            <a:r>
              <a:rPr lang="ko-KR" altLang="en-US" sz="1000" kern="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전산팀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(1)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서버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문서중앙화 등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관리 및 운영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(2)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전산장비 운영 및 유지 보수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(3)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전산장비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/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소모품 구매 및 관리 업무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(4)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전산화 계획 수립 및 관리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(5)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통신기기 운영 및 유지 보수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(6)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통신기기 구매 및 관리 업무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(7)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미인가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H/W, S/W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관리 감독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(8)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전산자료의 관리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백업 및 복구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(9) H/W, S/W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유지보수 계획 수립 및 관리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(10) S/W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라이선스 구매 및 관리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(11) O.A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기기 유지보수 관리 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(12)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홈페이지 관리 및 운영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(13)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지문 등록 및 관리         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(14) SPC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프로그램 유지 및 관리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(15) CCTV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장비 및 뷰어 프로그램 관리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운영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(16)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전산 기계실 정비 관리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(17)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전산관련 업무 전반       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(18)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보안장비 운용 및 권한관리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(19) ERP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관련업무 전반        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(20) ERP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업체 계약 및 선정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(21) ERP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운용 관리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                                (22)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그룹웨어 전반 관리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(23)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그룹웨어 조직 및 아이디 수정 관리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(24)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그룹웨어 전자결재 양식 등록 및 수정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(25) </a:t>
            </a:r>
            <a:r>
              <a:rPr lang="ko-KR" altLang="en-US" sz="1000" kern="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신규입사자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그룹웨어 아이디 및 메일 생성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(26)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업체 계약 및 선정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4.2.5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재무회계팀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(1) KPI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계획수립 및 실적 관리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(2)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자산의 평가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(3)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차입과 관련된 자산의 담보 제공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부보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감정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(4)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금융기관과의 여수신 거래</a:t>
            </a:r>
            <a:endParaRPr lang="en-US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(5)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관계회사의 금융과 </a:t>
            </a:r>
            <a:r>
              <a:rPr lang="ko-KR" altLang="en-US" sz="1000" kern="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입보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                              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(6) </a:t>
            </a:r>
            <a:r>
              <a:rPr lang="ko-KR" altLang="en-US" sz="1000" kern="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재무재표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작성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0E67C264-1B57-7854-2E03-E8ADB703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4. </a:t>
            </a:r>
            <a:r>
              <a:rPr lang="ko-KR" altLang="en-US" sz="1500" b="1"/>
              <a:t>조직 및 책임과 권한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바닥글 개체 틀 1">
            <a:extLst>
              <a:ext uri="{FF2B5EF4-FFF2-40B4-BE49-F238E27FC236}">
                <a16:creationId xmlns:a16="http://schemas.microsoft.com/office/drawing/2014/main" id="{0E6079CE-97B1-B94E-9D50-492DAF0BF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28675" name="슬라이드 번호 개체 틀 2">
            <a:extLst>
              <a:ext uri="{FF2B5EF4-FFF2-40B4-BE49-F238E27FC236}">
                <a16:creationId xmlns:a16="http://schemas.microsoft.com/office/drawing/2014/main" id="{8775755F-86D6-9A3F-34CC-39AE58324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14/22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28676" name="직사각형 4">
            <a:extLst>
              <a:ext uri="{FF2B5EF4-FFF2-40B4-BE49-F238E27FC236}">
                <a16:creationId xmlns:a16="http://schemas.microsoft.com/office/drawing/2014/main" id="{3492F38B-110C-4A8C-9C41-664C2AE2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017713"/>
            <a:ext cx="5832475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내부회계 관리 및 관련업무 전반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제품원가 관리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사후원가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월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분기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반기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년 단위 결산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고정자산에 대한 회계처리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회계감사 준비 및 대응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부문별 수익성 분석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법인세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부가세 등 조세관련 신고 및 납부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세무조사 준비 및 대응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세무조정       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자금계획 수립과 운영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(17)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현금출납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예금 및 유가증권에 관한 사항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자금 입출금 집행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외환과 금융의 선물 거래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(20)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급여 및 퇴직금의 계산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미지급금의 계산 및 지불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장학금 지급관리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공시 관련업무 전반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투자 유치 및 홍보 활동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회사 주식의 상장 및 관리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우리 사주 조합의 운영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기타 회사 주식에 관한 사항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(28) ESG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관련 업무 지원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4.2.6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구매자재팀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구매업체 관리 및 계약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(2) KPI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계획수립 및 실적 관리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신규 구매업체 탐색 및 시장조사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(4)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구매품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규격 및 단가 관리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구매계획 수립  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견적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발주 및 실적관리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구매업체 평가  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구매물품 납기 관리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관세 환급 및 세관 업무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금형 및 금형 부품 제작 비용 정산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수입신용장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LOCAL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신용장 개설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(12) RECYCLE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자재 관리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월별 구매 마감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원자재의 적정재고 및 창고관리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재고 조사 및 평가 관리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(16)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원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부자재 및 포장자재 수급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자재 불출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                (18)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원소재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불출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T/S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발행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(19)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원소재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창고 관리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입고 자재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고객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지급품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준비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        (22)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수입물품 사후관리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월별 창고 수불 마감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폐자재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불용품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및 부산물 처분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스크랩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귀급속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포함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매각 및 관리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(26)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물류업체 관리 및 계약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신규 물류업체 탐색 및 시장조사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물류업체 단가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(29)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물류비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마감 및 실적관리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(30)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수입물품 통관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하역 및 운송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(31)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입고 자재 품질 검사 의뢰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(32)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반제품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완제품 포장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(33)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포장자재 청구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(34)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포장자재 소요판단 및 재고관리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(35)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포장자재 수입검사 및 부적합품 처리 검토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(36)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포장자재 및 방법 개선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(37)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포장관련 표준 및 규격관리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(38)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포장 업무 후 완제품 창고 입고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(39)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반제품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완제품 등 상차 및 출하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(40)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거래명세서 발행 및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(41)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출하 창고 관리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(42)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출하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대기품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관리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장기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대기품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(43)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출하 반품 관리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           (44)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출하 서류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(45)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외주 생산 가능성 검토 및 가능 시 견적 접수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(46)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외주 생산 반제품 반출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(47)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외주 반입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반출품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외주공정 투입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&amp;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생산 입력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(48)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외주용 소재 관리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반출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(T/S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발행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(49)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외주업체 임가공비 정산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id="{39FED45C-B8BE-362C-D78D-89B55BBB1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4. </a:t>
            </a:r>
            <a:r>
              <a:rPr lang="ko-KR" altLang="en-US" sz="1500" b="1"/>
              <a:t>조직 및 책임과 권한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바닥글 개체 틀 1">
            <a:extLst>
              <a:ext uri="{FF2B5EF4-FFF2-40B4-BE49-F238E27FC236}">
                <a16:creationId xmlns:a16="http://schemas.microsoft.com/office/drawing/2014/main" id="{2215B638-8188-0572-7AC5-639377A6F4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29699" name="슬라이드 번호 개체 틀 2">
            <a:extLst>
              <a:ext uri="{FF2B5EF4-FFF2-40B4-BE49-F238E27FC236}">
                <a16:creationId xmlns:a16="http://schemas.microsoft.com/office/drawing/2014/main" id="{5B905DB9-2BB7-C9B4-1F6C-0DC2297B40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15/22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29700" name="직사각형 4">
            <a:extLst>
              <a:ext uri="{FF2B5EF4-FFF2-40B4-BE49-F238E27FC236}">
                <a16:creationId xmlns:a16="http://schemas.microsoft.com/office/drawing/2014/main" id="{8EFCD362-76F4-A1E8-93B2-67CE0E67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051050"/>
            <a:ext cx="5905500" cy="644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4.2.7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영업</a:t>
            </a:r>
            <a:r>
              <a:rPr lang="ko-KR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팀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거래처 관리    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시장분석 및 전략 수립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판매계획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활동계획 수립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계약 체결 및 수행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계약서 작성 포함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판매가격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사전원가 계산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책정 및 관리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수금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미수금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외상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부실채권 관리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영업 채널 다양화 및 네트워크 구축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관리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제품 프로모션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거래처 등록    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수주 계획 등록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(F'CST)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수주 등록     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도면 검토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제품 개발     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출하요청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납품관리      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제품 재고 관리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매출 관리     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고객요구사항 접수 및 대응 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(19) A/S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활동      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단종 제품 확인 및 관리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판매계획 취합 및 운영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(22) KPI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계획수립 및 실적 관리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판매 실적 관리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고객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지급품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관리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금형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설비 등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회사소개서 제작 및 배포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월별 판매 마감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매출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경영환경 모니터링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환율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비철금속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귀금속 등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인증관련 업무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(IATF16949, ISO14001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등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정기적 고객 만족도 조사 및 향상 활동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(30)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수출관련 서류 업무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(31)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수출품 통관   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(32)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포워딩 업체 탐색 및 선정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(33)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포워딩 업체 관리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        (34) INVOICE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발행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(35)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수출관련 비용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4.2.8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부설연구소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제품 및 공정 연구 개발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(2) KPI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계획수립 및 실적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제품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설비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공정 개선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개발 계획 수립 및 추진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기술정보 수집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신기술의 연구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도입 통한 생산공정 개선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개발 제품 사업성 검토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    (7)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신제품 생산 가능성 검토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(8)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초도품에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대한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합부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판정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시정조치요구 및 사후관리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(9)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초도품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관련 업무 주관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표준의 작성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외주제작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초도품에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대한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합부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판정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시정조치요구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기술변경관리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(ECN, PCN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검토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승인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발행 등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개발계획서 및 표준제조공정도 작성 및 개정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품질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생산성 및 포장방법 개선 위한 기술지원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(15)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양산품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옵션 추가 및 개조 가능성 검토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(16)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장비 자동화 및 개조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인증관련 업무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(IATF16949, ISO14001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등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       (18)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초도품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생산 및 선행 양산 기술 지원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(19)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공정 관련 이슈사항 지원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 (20)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사출제품 관련 기술정보수집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신기술 연구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도입 통한 생산공정 개선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(22)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신규 업체 개발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(23) FMEA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검토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                  (24)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도면 작성 및 관리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9701" name="TextBox 5">
            <a:extLst>
              <a:ext uri="{FF2B5EF4-FFF2-40B4-BE49-F238E27FC236}">
                <a16:creationId xmlns:a16="http://schemas.microsoft.com/office/drawing/2014/main" id="{C7187523-71BA-FA4F-561C-386AD0D0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4. </a:t>
            </a:r>
            <a:r>
              <a:rPr lang="ko-KR" altLang="en-US" sz="1500" b="1"/>
              <a:t>조직 및 책임과 권한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바닥글 개체 틀 1">
            <a:extLst>
              <a:ext uri="{FF2B5EF4-FFF2-40B4-BE49-F238E27FC236}">
                <a16:creationId xmlns:a16="http://schemas.microsoft.com/office/drawing/2014/main" id="{1F21F1C0-E74C-859F-B57F-8FBB00160F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30723" name="슬라이드 번호 개체 틀 2">
            <a:extLst>
              <a:ext uri="{FF2B5EF4-FFF2-40B4-BE49-F238E27FC236}">
                <a16:creationId xmlns:a16="http://schemas.microsoft.com/office/drawing/2014/main" id="{C7A18BE8-1A13-7917-DE6B-E2E3C4055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16/22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30724" name="직사각형 4">
            <a:extLst>
              <a:ext uri="{FF2B5EF4-FFF2-40B4-BE49-F238E27FC236}">
                <a16:creationId xmlns:a16="http://schemas.microsoft.com/office/drawing/2014/main" id="{526A0CB2-D366-0EAB-5092-2FA558653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2051050"/>
            <a:ext cx="5903912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(25)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전산시스템 도면 등록 및 배포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신규 금형 설계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(27) CAD/CAM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운영 및 관리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고객 요청에 의한 제품도 작성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(29)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측정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JIG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및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치구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설계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(30)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자재 표준 및 소요량 등록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(31)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포장 표준 및 소요량 등록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(32)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금형 개선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(33)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사출제품 관련 신규 금형 설계 등 설계관련 사항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(34)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신제품 개발 시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관련정보 등록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(BOM,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공정 등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(35)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금형 개발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기술 검토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(36)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금형 외주 제작 및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(37)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고객 불만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Issue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Follow up   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(38)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외주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ETCHING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및 외주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WIRE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가공을 통한 개발용 시제품 제작진행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(39) Trouble Shooting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내부 품질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고객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Issue,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설비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4.2.9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공정기술팀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실행 계획 수립  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시간외 근무 계획 수립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공정별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제품별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장비별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작업 일수 및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부하량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확인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(4) KPI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계획수립 및 실적 관리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프로세스 성과 지표 관리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생산 계획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인원 운용 계획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시설 투자 계획 등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일일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주간 생산계획 수립 및 실적 관리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수주 접수 및 결제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납기 검토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                      (9)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생산 마감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일일 생산 집계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월 마감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(10)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제품 입고 관리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입고지시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입고 계획 대 실적 관리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(11)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제품 코드 등록 및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원소재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표준 소요량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(12)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재공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관리       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(13) W/O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등록 및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LOT NO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발행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(14)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휴무 근무 계획 검토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      (15)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재공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실사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자체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외주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(16)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외주 공정 진행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(17)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외주 생산 계획 수립 및 실적 관리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반제품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     (18)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외주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재공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관리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(19)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외주 입고 계획 수립 및 실적 관리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완제품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     (20)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외주 전기 공사의 감독 및 감수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(21)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유틸리티 관련 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증설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유지 보수 계획 수립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(22)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생산 설비 관리 계획 수립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정비계획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자동화 개선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(23)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예방 정비 계획 수립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고장 분석 및 예방 대책 강구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(24)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신규 설비 개발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              (25)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신규 설비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Concept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검토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(26)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설비 설치 및 안정화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       (27)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신규 설비 업체 개발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(28)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소모성 자재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수공구 및 공정 개선 부품 청구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(29)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예비 설비 및 수리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예비품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(30)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설비 보전 실적 관리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       (31)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설비 관리 프로세스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(32) IATF 16949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업무                                       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(33) ISO 14001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업무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(34)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행정 업무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부자재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사무용품 등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                    (35)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금형 부품 청구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(36)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몰드 수지 재고 관리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       (37)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교육 계획 수립 및 실적 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(38)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안전 환경 관련 업무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           (39)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핵심 활동 수립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(40)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공정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Trouble Shooting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내부 품질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고객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Issue,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설비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(41)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금형 개선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Follow up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부설연구소 협업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(42)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금형 개발 지원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기술 검토 및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Layout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협의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en-US" sz="10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0725" name="TextBox 5">
            <a:extLst>
              <a:ext uri="{FF2B5EF4-FFF2-40B4-BE49-F238E27FC236}">
                <a16:creationId xmlns:a16="http://schemas.microsoft.com/office/drawing/2014/main" id="{71E93809-A652-2A7A-8061-988793337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4. </a:t>
            </a:r>
            <a:r>
              <a:rPr lang="ko-KR" altLang="en-US" sz="1500" b="1"/>
              <a:t>조직 및 책임과 권한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바닥글 개체 틀 1">
            <a:extLst>
              <a:ext uri="{FF2B5EF4-FFF2-40B4-BE49-F238E27FC236}">
                <a16:creationId xmlns:a16="http://schemas.microsoft.com/office/drawing/2014/main" id="{D442AFAC-BCF1-4615-D802-776A044A5E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31747" name="슬라이드 번호 개체 틀 2">
            <a:extLst>
              <a:ext uri="{FF2B5EF4-FFF2-40B4-BE49-F238E27FC236}">
                <a16:creationId xmlns:a16="http://schemas.microsoft.com/office/drawing/2014/main" id="{BF707F17-0A74-239D-4298-94206BDD7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17/22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738D46A-2D5F-C036-CF8E-3AEC854DAC2E}"/>
              </a:ext>
            </a:extLst>
          </p:cNvPr>
          <p:cNvSpPr/>
          <p:nvPr/>
        </p:nvSpPr>
        <p:spPr>
          <a:xfrm>
            <a:off x="476673" y="2051050"/>
            <a:ext cx="5976664" cy="644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(43)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금형 제작 지원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금형 부품 가공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입고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납기 관리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(44)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초도품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 생산 및 선행 양산 기술 지원     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(45)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금형 수명 관리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(All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교체 부품 제작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(46)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설비 투자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장비 도입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및 개선             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(47)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고객 불만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Issue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사항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Follow up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(48)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품질 관리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불량률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실패비용률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 모니터링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(49)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절차서 및 표준 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개정 및 검토           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(50)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작업 기준서 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개정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(51) Control Plan , FMEA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검토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 (52)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기술 변경 의뢰 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(53)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금형 부품 청구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입고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납기 관리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(54)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고객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Audit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대응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4.2.10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생산팀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공정별 생산 및 실적 관리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   (2)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공정별 불량률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/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실패비용률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 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(3)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산 인원 관리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근태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                              (4)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생산 계획에 따른 생산 인원 배치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(5)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금형 보수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                      (6)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일일 장비 점검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Check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(7)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금형 부품 관리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(Spare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관리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/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부품 제작 의뢰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 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(8)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부적합품 관리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                 (9) Regrinding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(10) KPI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계획수립 및 실적 관리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(11)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자체 공정 품질 불량 개선 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(12) Press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부착물 관리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작업지시서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/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작업기준서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/ SPM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등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(13)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금형 개선 활동                                 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(14)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고객 품질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Issue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개선 활동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(15)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장비 개선 활동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               (16)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생산성 개선 활동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(17)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신규 금형 개발 검토 지원                    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(18)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신규 금형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F/A (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생산 및 보수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(19)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신규 금형 개선 활동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         (20)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장비 개발 지원 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(21)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현장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3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정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5S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활동                               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(22)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대기 환경 기술인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(23)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유해 화학 물질 취급 담당자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(24)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승강기 안전 관리자 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(25)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관리 감독자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                    (26)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생산 장비 사전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/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사후 정비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(27)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신규 설비 설치 및 시운전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   (28)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설비 안전 점검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(29)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유틸리티 점검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(AIR COMP,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전기 설비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상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하수도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(30)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부자재 수량 확인 및 청구 의뢰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4.2.11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품질보증팀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경영자대리인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양산제품에 대한 고객 품질관련 전반업무 관리 및 대응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고객 불만에 대한 시정 조치 요구 및 사후 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(3)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품질관련 고객 요구사항 검토 및 대응        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(4)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반품 처리 방안 검토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(5)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정기적 고객방문 통한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VOC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청취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(6)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조직상황 및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RISK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분석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(7) KPI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계획수립 및 실적 관리                      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(8)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팀내 자산관리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(9)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측정시스템 분석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(GAGE R&amp;R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계획 및 실시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   (10)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검교정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 계획 수립 및 추진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(11)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자격부여관리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내부심사원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원자재 수입 검사원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전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후공정검사원 등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(12)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제품 출고 성적서 검토 및 승인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(13)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내부 품질감사 계획의 수립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실시 및 사후관리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(14)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품질시스템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(IATF 16949)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관리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사후심사 및 재인증심사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</a:t>
            </a:r>
          </a:p>
        </p:txBody>
      </p:sp>
      <p:sp>
        <p:nvSpPr>
          <p:cNvPr id="31749" name="TextBox 5">
            <a:extLst>
              <a:ext uri="{FF2B5EF4-FFF2-40B4-BE49-F238E27FC236}">
                <a16:creationId xmlns:a16="http://schemas.microsoft.com/office/drawing/2014/main" id="{BD06CCC2-382B-6457-6D1C-752B162ED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4. </a:t>
            </a:r>
            <a:r>
              <a:rPr lang="ko-KR" altLang="en-US" sz="1500" b="1"/>
              <a:t>조직 및 책임과 권한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바닥글 개체 틀 1">
            <a:extLst>
              <a:ext uri="{FF2B5EF4-FFF2-40B4-BE49-F238E27FC236}">
                <a16:creationId xmlns:a16="http://schemas.microsoft.com/office/drawing/2014/main" id="{D442AFAC-BCF1-4615-D802-776A044A5E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31747" name="슬라이드 번호 개체 틀 2">
            <a:extLst>
              <a:ext uri="{FF2B5EF4-FFF2-40B4-BE49-F238E27FC236}">
                <a16:creationId xmlns:a16="http://schemas.microsoft.com/office/drawing/2014/main" id="{BF707F17-0A74-239D-4298-94206BDD7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1208" y="1624897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18/22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738D46A-2D5F-C036-CF8E-3AEC854DAC2E}"/>
              </a:ext>
            </a:extLst>
          </p:cNvPr>
          <p:cNvSpPr/>
          <p:nvPr/>
        </p:nvSpPr>
        <p:spPr>
          <a:xfrm>
            <a:off x="476673" y="2051050"/>
            <a:ext cx="5976664" cy="644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(15)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품질 표준문서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품질경영매뉴얼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프로세스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절차서 등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최신본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 유지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(16)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품질관련 경영검토 작성 업무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   (17) SPC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관련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DATA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(18)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원자재 거래선의 품질 평가 실시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(19)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초도품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 검사에 대한 공정 지원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(20)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원자재 관련 수입검사 표준 및 규격의 정비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(21)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제품검사규격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제품검사표준 및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QC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공정도의 정비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(22)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협력업체 정기감사 및 품질관리                  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(23)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내부 및 협력업체 공정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PATROL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실시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(24)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원자재 및 제품 부적합품에 대한 판정 검토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(25)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지속적 개선 추진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(26)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품질 실패비용 관리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                (27)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직무교육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사내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에 대한 계획 및 진행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(28)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육안검사 제품선별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CAPA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관리 및 월 마감작업 지원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(29)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팀내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ISO14001(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환경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관련 사항 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(30)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양산 제품에 대한 환경유해물질 분석 관리 및 고객대응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(31)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포장공정 보유 장기 재공품에 대한 처리방안 검토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(32)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제안제도 운영계획 수립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제안 심사위원회 운영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(33)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전팀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 월별 접수된 제안 자료작성 보고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(34)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개선 성공 및 실패사례 전파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(35)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타사 개선 사례 조사 및 벤치마킹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4.2.12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품질관리팀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(1)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전공정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후공정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검사반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 관리                          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(2) KPI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계획수립 및 실적 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(3)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사내제품 품질관련 전반업무 대응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(4)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제품검사 불합격품 검토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(5)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초도품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 검사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공정검사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출하검사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육안검사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최종제품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로트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 구성 진행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(6)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구매자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공급품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에칭프레임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의 검사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(7)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원자재 및 반제품 수입검사 진행 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(8)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소속공정 보유 장기 재공품 처리방안 검토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(9)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계측장비의 유지 관리 및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검교정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(10)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제품 출고 성적서 작성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            (11)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검사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SPEC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검토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(12)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팀내 공정진행관리 및 소속 공실 환경관리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(13)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제품검사에 대한 부적합 보고서 작성 및 사후관리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(14)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원자재 부적합사항에 대한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DMR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작성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시정조치요구 및 사후관리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(15)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원자재 관련 수입검사 표준 및 규격의 정비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(17) SPC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측정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DATA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관리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신규 제품 검사항목 등록 포함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(18)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신규 제품에 대한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OGP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프로그램 작성 후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FULL DATA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측정 지원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(19)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제품 신뢰성 검사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(Bake Test, </a:t>
            </a:r>
            <a:r>
              <a:rPr lang="ko-KR" altLang="en-US" sz="1000" kern="100" dirty="0" err="1">
                <a:latin typeface="맑은 고딕"/>
                <a:ea typeface="맑은 고딕"/>
                <a:cs typeface="Times New Roman"/>
              </a:rPr>
              <a:t>솔더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Test, Air Leakage Test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등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)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(20)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육안검사반 품질관련 사항 지원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(21)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검사 보관시료의 유지관리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(22)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팀내 자산관리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(23)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검사실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3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정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5S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관리 및 유지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(24)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관리감독자 업무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31749" name="TextBox 5">
            <a:extLst>
              <a:ext uri="{FF2B5EF4-FFF2-40B4-BE49-F238E27FC236}">
                <a16:creationId xmlns:a16="http://schemas.microsoft.com/office/drawing/2014/main" id="{BD06CCC2-382B-6457-6D1C-752B162ED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4. </a:t>
            </a:r>
            <a:r>
              <a:rPr lang="ko-KR" altLang="en-US" sz="1500" b="1"/>
              <a:t>조직 및 책임과 권한</a:t>
            </a:r>
          </a:p>
        </p:txBody>
      </p:sp>
    </p:spTree>
    <p:extLst>
      <p:ext uri="{BB962C8B-B14F-4D97-AF65-F5344CB8AC3E}">
        <p14:creationId xmlns:p14="http://schemas.microsoft.com/office/powerpoint/2010/main" val="2080536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바닥글 개체 틀 1">
            <a:extLst>
              <a:ext uri="{FF2B5EF4-FFF2-40B4-BE49-F238E27FC236}">
                <a16:creationId xmlns:a16="http://schemas.microsoft.com/office/drawing/2014/main" id="{EE3C02DD-12FC-22DD-CAC3-569CFEBDA1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32771" name="슬라이드 번호 개체 틀 2">
            <a:extLst>
              <a:ext uri="{FF2B5EF4-FFF2-40B4-BE49-F238E27FC236}">
                <a16:creationId xmlns:a16="http://schemas.microsoft.com/office/drawing/2014/main" id="{1A6968C1-350C-43B5-9B08-2B0148D51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19/22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7DCF70F-085F-195D-9936-334E6043CE01}"/>
              </a:ext>
            </a:extLst>
          </p:cNvPr>
          <p:cNvSpPr/>
          <p:nvPr/>
        </p:nvSpPr>
        <p:spPr>
          <a:xfrm>
            <a:off x="549275" y="2051050"/>
            <a:ext cx="3730625" cy="447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b="1" kern="100" dirty="0">
                <a:latin typeface="맑은 고딕"/>
                <a:ea typeface="맑은 고딕"/>
                <a:cs typeface="Times New Roman"/>
              </a:rPr>
              <a:t>5. </a:t>
            </a:r>
            <a:r>
              <a:rPr lang="ko-KR" altLang="ko-KR" sz="1000" b="1" kern="100" dirty="0">
                <a:latin typeface="맑은 고딕"/>
                <a:ea typeface="맑은 고딕"/>
                <a:cs typeface="Times New Roman"/>
              </a:rPr>
              <a:t>품질경영시스템 프로세스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5.1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품질경영시스템 프로세스 </a:t>
            </a:r>
            <a:r>
              <a:rPr lang="ko-KR" altLang="ko-KR" sz="1000" kern="100" dirty="0" err="1">
                <a:latin typeface="맑은 고딕"/>
                <a:ea typeface="맑은 고딕"/>
                <a:cs typeface="Times New Roman"/>
              </a:rPr>
              <a:t>맵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: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상호관계 및 순서</a:t>
            </a:r>
          </a:p>
        </p:txBody>
      </p:sp>
      <p:pic>
        <p:nvPicPr>
          <p:cNvPr id="32773" name="그림 5">
            <a:extLst>
              <a:ext uri="{FF2B5EF4-FFF2-40B4-BE49-F238E27FC236}">
                <a16:creationId xmlns:a16="http://schemas.microsoft.com/office/drawing/2014/main" id="{D53D3C92-7066-D747-F0ED-234A1D28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98725"/>
            <a:ext cx="558323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7">
            <a:extLst>
              <a:ext uri="{FF2B5EF4-FFF2-40B4-BE49-F238E27FC236}">
                <a16:creationId xmlns:a16="http://schemas.microsoft.com/office/drawing/2014/main" id="{DF362AE9-9C43-FFE6-2DDD-E064CDFBA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5. </a:t>
            </a:r>
            <a:r>
              <a:rPr lang="ko-KR" altLang="en-US" sz="1500" b="1"/>
              <a:t>품질경영시스템 프로세스</a:t>
            </a:r>
          </a:p>
        </p:txBody>
      </p:sp>
      <p:pic>
        <p:nvPicPr>
          <p:cNvPr id="32775" name="Picture 8">
            <a:extLst>
              <a:ext uri="{FF2B5EF4-FFF2-40B4-BE49-F238E27FC236}">
                <a16:creationId xmlns:a16="http://schemas.microsoft.com/office/drawing/2014/main" id="{693196EC-6B58-8229-419D-A8F8E72A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364163"/>
            <a:ext cx="56419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1">
            <a:extLst>
              <a:ext uri="{FF2B5EF4-FFF2-40B4-BE49-F238E27FC236}">
                <a16:creationId xmlns:a16="http://schemas.microsoft.com/office/drawing/2014/main" id="{34F1EC9F-45FD-90CC-AAB1-AD4A8428D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5100638"/>
            <a:ext cx="31908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900" b="1" dirty="0"/>
              <a:t>NOTE&gt; </a:t>
            </a:r>
            <a:r>
              <a:rPr lang="ko-KR" altLang="ko-KR" sz="900" b="1" dirty="0"/>
              <a:t>생산관리</a:t>
            </a:r>
            <a:r>
              <a:rPr lang="en-US" altLang="ko-KR" sz="900" b="1" dirty="0"/>
              <a:t> P ---&gt;</a:t>
            </a:r>
            <a:r>
              <a:rPr lang="ko-KR" altLang="ko-KR" sz="900" b="1" dirty="0"/>
              <a:t>생산과 생산관리가 포함되어 있음</a:t>
            </a:r>
            <a:endParaRPr lang="ko-KR" altLang="en-US" sz="9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바닥글 개체 틀 1">
            <a:extLst>
              <a:ext uri="{FF2B5EF4-FFF2-40B4-BE49-F238E27FC236}">
                <a16:creationId xmlns:a16="http://schemas.microsoft.com/office/drawing/2014/main" id="{55B8778F-7A61-4E4B-FD03-4D906D3A2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16387" name="슬라이드 번호 개체 틀 2">
            <a:extLst>
              <a:ext uri="{FF2B5EF4-FFF2-40B4-BE49-F238E27FC236}">
                <a16:creationId xmlns:a16="http://schemas.microsoft.com/office/drawing/2014/main" id="{AC79D9B3-A4DE-C32B-54B9-4D2F2A1FC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54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2/22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16388" name="TextBox 6">
            <a:extLst>
              <a:ext uri="{FF2B5EF4-FFF2-40B4-BE49-F238E27FC236}">
                <a16:creationId xmlns:a16="http://schemas.microsoft.com/office/drawing/2014/main" id="{9A5C00CD-C9EF-6E22-CF8E-065CD15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7637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0. </a:t>
            </a:r>
            <a:r>
              <a:rPr lang="ko-KR" altLang="en-US" sz="1500" b="1"/>
              <a:t>개정이력 및 목차</a:t>
            </a:r>
          </a:p>
        </p:txBody>
      </p:sp>
      <p:grpSp>
        <p:nvGrpSpPr>
          <p:cNvPr id="16389" name="그룹 16632">
            <a:extLst>
              <a:ext uri="{FF2B5EF4-FFF2-40B4-BE49-F238E27FC236}">
                <a16:creationId xmlns:a16="http://schemas.microsoft.com/office/drawing/2014/main" id="{E8B49F25-F73B-71EB-E377-34B32DB93CB4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2339975"/>
            <a:ext cx="6508750" cy="5903913"/>
            <a:chOff x="242888" y="2339975"/>
            <a:chExt cx="6508750" cy="5903913"/>
          </a:xfrm>
        </p:grpSpPr>
        <p:sp>
          <p:nvSpPr>
            <p:cNvPr id="16390" name="AutoShape 7">
              <a:extLst>
                <a:ext uri="{FF2B5EF4-FFF2-40B4-BE49-F238E27FC236}">
                  <a16:creationId xmlns:a16="http://schemas.microsoft.com/office/drawing/2014/main" id="{98D437D9-BFCC-95F6-74CA-1CF19573C35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888" y="2339975"/>
              <a:ext cx="6508750" cy="590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6391" name="Group 209">
              <a:extLst>
                <a:ext uri="{FF2B5EF4-FFF2-40B4-BE49-F238E27FC236}">
                  <a16:creationId xmlns:a16="http://schemas.microsoft.com/office/drawing/2014/main" id="{AF72FC70-F66F-36D6-2FCB-A1002FC399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263" y="2365375"/>
              <a:ext cx="6054728" cy="3162300"/>
              <a:chOff x="203" y="1490"/>
              <a:chExt cx="3814" cy="1992"/>
            </a:xfrm>
          </p:grpSpPr>
          <p:sp>
            <p:nvSpPr>
              <p:cNvPr id="16492" name="Rectangle 9">
                <a:extLst>
                  <a:ext uri="{FF2B5EF4-FFF2-40B4-BE49-F238E27FC236}">
                    <a16:creationId xmlns:a16="http://schemas.microsoft.com/office/drawing/2014/main" id="{1FBCBB51-F027-6634-FD1E-334E50224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1490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493" name="Rectangle 10">
                <a:extLst>
                  <a:ext uri="{FF2B5EF4-FFF2-40B4-BE49-F238E27FC236}">
                    <a16:creationId xmlns:a16="http://schemas.microsoft.com/office/drawing/2014/main" id="{2920191A-C5C1-22C8-8546-1A3D75E7F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1490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494" name="Rectangle 11">
                <a:extLst>
                  <a:ext uri="{FF2B5EF4-FFF2-40B4-BE49-F238E27FC236}">
                    <a16:creationId xmlns:a16="http://schemas.microsoft.com/office/drawing/2014/main" id="{98DD5124-A7FC-4D07-8983-C9B196B9E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1490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■</a:t>
                </a:r>
                <a:endParaRPr lang="ko-KR" altLang="ko-KR" sz="2400"/>
              </a:p>
            </p:txBody>
          </p:sp>
          <p:sp>
            <p:nvSpPr>
              <p:cNvPr id="16495" name="Rectangle 12">
                <a:extLst>
                  <a:ext uri="{FF2B5EF4-FFF2-40B4-BE49-F238E27FC236}">
                    <a16:creationId xmlns:a16="http://schemas.microsoft.com/office/drawing/2014/main" id="{B6206CE0-BDAD-C783-4E0A-EE12813D2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1490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496" name="Rectangle 13">
                <a:extLst>
                  <a:ext uri="{FF2B5EF4-FFF2-40B4-BE49-F238E27FC236}">
                    <a16:creationId xmlns:a16="http://schemas.microsoft.com/office/drawing/2014/main" id="{D33E77C1-E153-553D-DE4F-5F16439CE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490"/>
                <a:ext cx="1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관리본</a:t>
                </a:r>
                <a:endParaRPr lang="ko-KR" altLang="ko-KR" sz="2400"/>
              </a:p>
            </p:txBody>
          </p:sp>
          <p:sp>
            <p:nvSpPr>
              <p:cNvPr id="16497" name="Rectangle 14">
                <a:extLst>
                  <a:ext uri="{FF2B5EF4-FFF2-40B4-BE49-F238E27FC236}">
                    <a16:creationId xmlns:a16="http://schemas.microsoft.com/office/drawing/2014/main" id="{28C8C5B0-7DEA-EAC4-0B1E-63E138D17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5" y="1490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498" name="Rectangle 15">
                <a:extLst>
                  <a:ext uri="{FF2B5EF4-FFF2-40B4-BE49-F238E27FC236}">
                    <a16:creationId xmlns:a16="http://schemas.microsoft.com/office/drawing/2014/main" id="{EEE38CE7-7218-B062-F746-FF4BBB562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" y="1490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□</a:t>
                </a:r>
                <a:endParaRPr lang="ko-KR" altLang="ko-KR" sz="2400"/>
              </a:p>
            </p:txBody>
          </p:sp>
          <p:sp>
            <p:nvSpPr>
              <p:cNvPr id="16499" name="Rectangle 16">
                <a:extLst>
                  <a:ext uri="{FF2B5EF4-FFF2-40B4-BE49-F238E27FC236}">
                    <a16:creationId xmlns:a16="http://schemas.microsoft.com/office/drawing/2014/main" id="{7C7C9366-D3E3-1E70-08F2-27B74C7CF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2" y="1490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00" name="Rectangle 17">
                <a:extLst>
                  <a:ext uri="{FF2B5EF4-FFF2-40B4-BE49-F238E27FC236}">
                    <a16:creationId xmlns:a16="http://schemas.microsoft.com/office/drawing/2014/main" id="{AC5AD214-ABA0-E6A3-4A79-152D9501F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1" y="1490"/>
                <a:ext cx="20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비관리본</a:t>
                </a:r>
                <a:endParaRPr lang="ko-KR" altLang="ko-KR" sz="2400"/>
              </a:p>
            </p:txBody>
          </p:sp>
          <p:sp>
            <p:nvSpPr>
              <p:cNvPr id="16501" name="Rectangle 18">
                <a:extLst>
                  <a:ext uri="{FF2B5EF4-FFF2-40B4-BE49-F238E27FC236}">
                    <a16:creationId xmlns:a16="http://schemas.microsoft.com/office/drawing/2014/main" id="{30FDB9DB-22C1-BE5D-7207-B7717D4D4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1490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02" name="Rectangle 19">
                <a:extLst>
                  <a:ext uri="{FF2B5EF4-FFF2-40B4-BE49-F238E27FC236}">
                    <a16:creationId xmlns:a16="http://schemas.microsoft.com/office/drawing/2014/main" id="{A1691489-DC4A-E252-A432-457EEAD3F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" y="1631"/>
                <a:ext cx="491" cy="73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03" name="Rectangle 20">
                <a:extLst>
                  <a:ext uri="{FF2B5EF4-FFF2-40B4-BE49-F238E27FC236}">
                    <a16:creationId xmlns:a16="http://schemas.microsoft.com/office/drawing/2014/main" id="{A3AF7BC4-3374-5390-4172-FC0E60679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" y="1926"/>
                <a:ext cx="410" cy="14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04" name="Rectangle 21">
                <a:extLst>
                  <a:ext uri="{FF2B5EF4-FFF2-40B4-BE49-F238E27FC236}">
                    <a16:creationId xmlns:a16="http://schemas.microsoft.com/office/drawing/2014/main" id="{B3F0E204-E134-C018-4FB9-D85EB69EE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" y="1942"/>
                <a:ext cx="20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프로세스</a:t>
                </a:r>
                <a:endParaRPr lang="ko-KR" altLang="ko-KR" sz="2400"/>
              </a:p>
            </p:txBody>
          </p:sp>
          <p:sp>
            <p:nvSpPr>
              <p:cNvPr id="16505" name="Rectangle 22">
                <a:extLst>
                  <a:ext uri="{FF2B5EF4-FFF2-40B4-BE49-F238E27FC236}">
                    <a16:creationId xmlns:a16="http://schemas.microsoft.com/office/drawing/2014/main" id="{C6D36867-C537-BE96-78F5-68F4FCA4B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" y="1942"/>
                <a:ext cx="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06" name="Rectangle 23">
                <a:extLst>
                  <a:ext uri="{FF2B5EF4-FFF2-40B4-BE49-F238E27FC236}">
                    <a16:creationId xmlns:a16="http://schemas.microsoft.com/office/drawing/2014/main" id="{362F5056-F7E9-10B4-3F3B-F93DAF911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" y="1631"/>
                <a:ext cx="397" cy="26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07" name="Rectangle 24">
                <a:extLst>
                  <a:ext uri="{FF2B5EF4-FFF2-40B4-BE49-F238E27FC236}">
                    <a16:creationId xmlns:a16="http://schemas.microsoft.com/office/drawing/2014/main" id="{B7462497-BF4B-EEA5-BEBE-BED1DB9B9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" y="1691"/>
                <a:ext cx="312" cy="14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08" name="Rectangle 25">
                <a:extLst>
                  <a:ext uri="{FF2B5EF4-FFF2-40B4-BE49-F238E27FC236}">
                    <a16:creationId xmlns:a16="http://schemas.microsoft.com/office/drawing/2014/main" id="{0B9E918B-A946-2DD8-E212-7CFE3D9F0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707"/>
                <a:ext cx="10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구</a:t>
                </a:r>
                <a:endParaRPr lang="ko-KR" altLang="ko-KR" sz="2400"/>
              </a:p>
            </p:txBody>
          </p:sp>
          <p:sp>
            <p:nvSpPr>
              <p:cNvPr id="16509" name="Rectangle 26">
                <a:extLst>
                  <a:ext uri="{FF2B5EF4-FFF2-40B4-BE49-F238E27FC236}">
                    <a16:creationId xmlns:a16="http://schemas.microsoft.com/office/drawing/2014/main" id="{01F26B82-6155-44F4-D3D6-B74081F2B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1707"/>
                <a:ext cx="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10" name="Rectangle 27">
                <a:extLst>
                  <a:ext uri="{FF2B5EF4-FFF2-40B4-BE49-F238E27FC236}">
                    <a16:creationId xmlns:a16="http://schemas.microsoft.com/office/drawing/2014/main" id="{8DB4172A-ABE7-1C5C-A1BF-9FEC790F5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" y="1707"/>
                <a:ext cx="8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분</a:t>
                </a:r>
                <a:endParaRPr lang="ko-KR" altLang="ko-KR" sz="2400"/>
              </a:p>
            </p:txBody>
          </p:sp>
          <p:sp>
            <p:nvSpPr>
              <p:cNvPr id="16511" name="Rectangle 28">
                <a:extLst>
                  <a:ext uri="{FF2B5EF4-FFF2-40B4-BE49-F238E27FC236}">
                    <a16:creationId xmlns:a16="http://schemas.microsoft.com/office/drawing/2014/main" id="{B29640ED-6FE1-2BB5-46E0-3E3D24756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" y="1707"/>
                <a:ext cx="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12" name="Rectangle 29">
                <a:extLst>
                  <a:ext uri="{FF2B5EF4-FFF2-40B4-BE49-F238E27FC236}">
                    <a16:creationId xmlns:a16="http://schemas.microsoft.com/office/drawing/2014/main" id="{AC2CE230-BFF6-E938-F097-BDF04A39B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707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■</a:t>
                </a:r>
                <a:endParaRPr lang="ko-KR" altLang="ko-KR" sz="2400"/>
              </a:p>
            </p:txBody>
          </p:sp>
          <p:sp>
            <p:nvSpPr>
              <p:cNvPr id="16513" name="Rectangle 30">
                <a:extLst>
                  <a:ext uri="{FF2B5EF4-FFF2-40B4-BE49-F238E27FC236}">
                    <a16:creationId xmlns:a16="http://schemas.microsoft.com/office/drawing/2014/main" id="{6D99AABD-12C3-4D57-DD10-3E3D6644F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707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14" name="Rectangle 31">
                <a:extLst>
                  <a:ext uri="{FF2B5EF4-FFF2-40B4-BE49-F238E27FC236}">
                    <a16:creationId xmlns:a16="http://schemas.microsoft.com/office/drawing/2014/main" id="{B9D08D38-1DCE-6897-9C65-02DF105BA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707"/>
                <a:ext cx="24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품질매뉴얼</a:t>
                </a:r>
                <a:endParaRPr lang="ko-KR" altLang="ko-KR" sz="2400"/>
              </a:p>
            </p:txBody>
          </p:sp>
          <p:sp>
            <p:nvSpPr>
              <p:cNvPr id="16515" name="Rectangle 32">
                <a:extLst>
                  <a:ext uri="{FF2B5EF4-FFF2-40B4-BE49-F238E27FC236}">
                    <a16:creationId xmlns:a16="http://schemas.microsoft.com/office/drawing/2014/main" id="{47E480B2-5868-9890-19C1-3B99000FB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" y="1707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16" name="Rectangle 33">
                <a:extLst>
                  <a:ext uri="{FF2B5EF4-FFF2-40B4-BE49-F238E27FC236}">
                    <a16:creationId xmlns:a16="http://schemas.microsoft.com/office/drawing/2014/main" id="{7D87FFED-F9AF-240F-2D76-34E0ED84F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1" y="1707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□</a:t>
                </a:r>
                <a:endParaRPr lang="ko-KR" altLang="ko-KR" sz="2400"/>
              </a:p>
            </p:txBody>
          </p:sp>
          <p:sp>
            <p:nvSpPr>
              <p:cNvPr id="16517" name="Rectangle 34">
                <a:extLst>
                  <a:ext uri="{FF2B5EF4-FFF2-40B4-BE49-F238E27FC236}">
                    <a16:creationId xmlns:a16="http://schemas.microsoft.com/office/drawing/2014/main" id="{31B3D347-76B5-CFFA-D2FF-E10DE32D9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" y="1707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18" name="Rectangle 35">
                <a:extLst>
                  <a:ext uri="{FF2B5EF4-FFF2-40B4-BE49-F238E27FC236}">
                    <a16:creationId xmlns:a16="http://schemas.microsoft.com/office/drawing/2014/main" id="{14293252-675D-750A-58BE-EB59016F7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1" y="1707"/>
                <a:ext cx="24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환경매뉴얼</a:t>
                </a:r>
                <a:endParaRPr lang="ko-KR" altLang="ko-KR" sz="2400"/>
              </a:p>
            </p:txBody>
          </p:sp>
          <p:sp>
            <p:nvSpPr>
              <p:cNvPr id="16519" name="Rectangle 36">
                <a:extLst>
                  <a:ext uri="{FF2B5EF4-FFF2-40B4-BE49-F238E27FC236}">
                    <a16:creationId xmlns:a16="http://schemas.microsoft.com/office/drawing/2014/main" id="{B91CAE59-7A9F-8D0A-431C-E291A048F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" y="1707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20" name="Rectangle 37">
                <a:extLst>
                  <a:ext uri="{FF2B5EF4-FFF2-40B4-BE49-F238E27FC236}">
                    <a16:creationId xmlns:a16="http://schemas.microsoft.com/office/drawing/2014/main" id="{F2D93FAF-D863-4218-EFBB-7C2976567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1619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21" name="Rectangle 38">
                <a:extLst>
                  <a:ext uri="{FF2B5EF4-FFF2-40B4-BE49-F238E27FC236}">
                    <a16:creationId xmlns:a16="http://schemas.microsoft.com/office/drawing/2014/main" id="{924E180A-D580-CB49-F536-40D790278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1619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22" name="Rectangle 39">
                <a:extLst>
                  <a:ext uri="{FF2B5EF4-FFF2-40B4-BE49-F238E27FC236}">
                    <a16:creationId xmlns:a16="http://schemas.microsoft.com/office/drawing/2014/main" id="{08E5214B-9B06-B64E-A59A-671EA6F76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" y="1619"/>
                <a:ext cx="49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23" name="Rectangle 40">
                <a:extLst>
                  <a:ext uri="{FF2B5EF4-FFF2-40B4-BE49-F238E27FC236}">
                    <a16:creationId xmlns:a16="http://schemas.microsoft.com/office/drawing/2014/main" id="{BD528187-3F4F-507E-2623-41207988F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" y="1631"/>
                <a:ext cx="491" cy="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24" name="Rectangle 41">
                <a:extLst>
                  <a:ext uri="{FF2B5EF4-FFF2-40B4-BE49-F238E27FC236}">
                    <a16:creationId xmlns:a16="http://schemas.microsoft.com/office/drawing/2014/main" id="{97D3EDBC-756A-516F-BF66-0F5758A6F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" y="1631"/>
                <a:ext cx="10" cy="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25" name="Rectangle 42">
                <a:extLst>
                  <a:ext uri="{FF2B5EF4-FFF2-40B4-BE49-F238E27FC236}">
                    <a16:creationId xmlns:a16="http://schemas.microsoft.com/office/drawing/2014/main" id="{876B6AFE-2127-C483-8FCF-44C3042A3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163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26" name="Rectangle 43">
                <a:extLst>
                  <a:ext uri="{FF2B5EF4-FFF2-40B4-BE49-F238E27FC236}">
                    <a16:creationId xmlns:a16="http://schemas.microsoft.com/office/drawing/2014/main" id="{8F179B75-9C4B-1D41-F050-2F197F9C8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1619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27" name="Rectangle 44">
                <a:extLst>
                  <a:ext uri="{FF2B5EF4-FFF2-40B4-BE49-F238E27FC236}">
                    <a16:creationId xmlns:a16="http://schemas.microsoft.com/office/drawing/2014/main" id="{C1125B84-472A-3C84-2778-4E4272AF6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" y="1619"/>
                <a:ext cx="387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28" name="Rectangle 45">
                <a:extLst>
                  <a:ext uri="{FF2B5EF4-FFF2-40B4-BE49-F238E27FC236}">
                    <a16:creationId xmlns:a16="http://schemas.microsoft.com/office/drawing/2014/main" id="{88BD4051-EB48-44FE-19E3-61A06E1C9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" y="1631"/>
                <a:ext cx="387" cy="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29" name="Rectangle 46">
                <a:extLst>
                  <a:ext uri="{FF2B5EF4-FFF2-40B4-BE49-F238E27FC236}">
                    <a16:creationId xmlns:a16="http://schemas.microsoft.com/office/drawing/2014/main" id="{2A001E8B-E906-CC2B-D760-2D30F4890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163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30" name="Rectangle 47">
                <a:extLst>
                  <a:ext uri="{FF2B5EF4-FFF2-40B4-BE49-F238E27FC236}">
                    <a16:creationId xmlns:a16="http://schemas.microsoft.com/office/drawing/2014/main" id="{8DB94002-AB7F-8665-B785-8FB718003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1619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31" name="Rectangle 48">
                <a:extLst>
                  <a:ext uri="{FF2B5EF4-FFF2-40B4-BE49-F238E27FC236}">
                    <a16:creationId xmlns:a16="http://schemas.microsoft.com/office/drawing/2014/main" id="{9AF22694-07EA-8CB1-A880-9F347F22D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3" y="1619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32" name="Rectangle 49">
                <a:extLst>
                  <a:ext uri="{FF2B5EF4-FFF2-40B4-BE49-F238E27FC236}">
                    <a16:creationId xmlns:a16="http://schemas.microsoft.com/office/drawing/2014/main" id="{3D6FEFA5-1C9D-6158-2AD5-32D8D9C4F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1619"/>
                <a:ext cx="1419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33" name="Rectangle 50">
                <a:extLst>
                  <a:ext uri="{FF2B5EF4-FFF2-40B4-BE49-F238E27FC236}">
                    <a16:creationId xmlns:a16="http://schemas.microsoft.com/office/drawing/2014/main" id="{6A07054E-94A5-73A7-8060-B51C42802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619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34" name="Rectangle 51">
                <a:extLst>
                  <a:ext uri="{FF2B5EF4-FFF2-40B4-BE49-F238E27FC236}">
                    <a16:creationId xmlns:a16="http://schemas.microsoft.com/office/drawing/2014/main" id="{5AB302A2-E5F2-C477-D099-432CA888D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5" y="1619"/>
                <a:ext cx="555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35" name="Rectangle 52">
                <a:extLst>
                  <a:ext uri="{FF2B5EF4-FFF2-40B4-BE49-F238E27FC236}">
                    <a16:creationId xmlns:a16="http://schemas.microsoft.com/office/drawing/2014/main" id="{A1C9DB53-84A8-EE25-CC13-66035E4F1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" y="1619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36" name="Rectangle 53">
                <a:extLst>
                  <a:ext uri="{FF2B5EF4-FFF2-40B4-BE49-F238E27FC236}">
                    <a16:creationId xmlns:a16="http://schemas.microsoft.com/office/drawing/2014/main" id="{E00DE59D-06C0-426C-D6D6-8E2ADD2E8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1" y="1619"/>
                <a:ext cx="613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37" name="Rectangle 54">
                <a:extLst>
                  <a:ext uri="{FF2B5EF4-FFF2-40B4-BE49-F238E27FC236}">
                    <a16:creationId xmlns:a16="http://schemas.microsoft.com/office/drawing/2014/main" id="{BDF62D0B-7DE4-CDF7-364D-294D60279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619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38" name="Rectangle 55">
                <a:extLst>
                  <a:ext uri="{FF2B5EF4-FFF2-40B4-BE49-F238E27FC236}">
                    <a16:creationId xmlns:a16="http://schemas.microsoft.com/office/drawing/2014/main" id="{AD7D8940-AF0C-D584-E9EA-BAC316B48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619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39" name="Rectangle 56">
                <a:extLst>
                  <a:ext uri="{FF2B5EF4-FFF2-40B4-BE49-F238E27FC236}">
                    <a16:creationId xmlns:a16="http://schemas.microsoft.com/office/drawing/2014/main" id="{5CB66399-6CEB-AD68-A4CD-B6E137C13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" y="1619"/>
                <a:ext cx="155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40" name="Rectangle 57">
                <a:extLst>
                  <a:ext uri="{FF2B5EF4-FFF2-40B4-BE49-F238E27FC236}">
                    <a16:creationId xmlns:a16="http://schemas.microsoft.com/office/drawing/2014/main" id="{5F76237C-968C-0719-5F22-DD48979BA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" y="1619"/>
                <a:ext cx="11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41" name="Rectangle 58">
                <a:extLst>
                  <a:ext uri="{FF2B5EF4-FFF2-40B4-BE49-F238E27FC236}">
                    <a16:creationId xmlns:a16="http://schemas.microsoft.com/office/drawing/2014/main" id="{5767E78C-BFB9-19B5-8F78-DFAAE76DB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" y="1619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42" name="Rectangle 59">
                <a:extLst>
                  <a:ext uri="{FF2B5EF4-FFF2-40B4-BE49-F238E27FC236}">
                    <a16:creationId xmlns:a16="http://schemas.microsoft.com/office/drawing/2014/main" id="{468A6E5A-DC50-BC7A-26A6-58136FB9A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1632"/>
                <a:ext cx="12" cy="2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43" name="Rectangle 60">
                <a:extLst>
                  <a:ext uri="{FF2B5EF4-FFF2-40B4-BE49-F238E27FC236}">
                    <a16:creationId xmlns:a16="http://schemas.microsoft.com/office/drawing/2014/main" id="{0E4DF3C7-E055-1007-252F-54D26B83B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1632"/>
                <a:ext cx="1" cy="2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44" name="Rectangle 61">
                <a:extLst>
                  <a:ext uri="{FF2B5EF4-FFF2-40B4-BE49-F238E27FC236}">
                    <a16:creationId xmlns:a16="http://schemas.microsoft.com/office/drawing/2014/main" id="{D8E2C225-9914-999D-8B73-5DE98F399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1632"/>
                <a:ext cx="2" cy="2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45" name="Rectangle 62">
                <a:extLst>
                  <a:ext uri="{FF2B5EF4-FFF2-40B4-BE49-F238E27FC236}">
                    <a16:creationId xmlns:a16="http://schemas.microsoft.com/office/drawing/2014/main" id="{A03B23ED-F955-91E5-0EFB-EA215D834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" y="1632"/>
                <a:ext cx="11" cy="2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46" name="Rectangle 63">
                <a:extLst>
                  <a:ext uri="{FF2B5EF4-FFF2-40B4-BE49-F238E27FC236}">
                    <a16:creationId xmlns:a16="http://schemas.microsoft.com/office/drawing/2014/main" id="{B967469E-2E03-4145-56E2-8A4B7DC8A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" y="1899"/>
                <a:ext cx="397" cy="23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47" name="Rectangle 64">
                <a:extLst>
                  <a:ext uri="{FF2B5EF4-FFF2-40B4-BE49-F238E27FC236}">
                    <a16:creationId xmlns:a16="http://schemas.microsoft.com/office/drawing/2014/main" id="{79154229-E9D1-4876-EFBE-0E14DDE94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" y="1943"/>
                <a:ext cx="312" cy="14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48" name="Rectangle 65">
                <a:extLst>
                  <a:ext uri="{FF2B5EF4-FFF2-40B4-BE49-F238E27FC236}">
                    <a16:creationId xmlns:a16="http://schemas.microsoft.com/office/drawing/2014/main" id="{C84A949A-D5EB-EE7C-1385-DEFDDB65B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959"/>
                <a:ext cx="100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주</a:t>
                </a:r>
                <a:endParaRPr lang="ko-KR" altLang="ko-KR" sz="2400"/>
              </a:p>
            </p:txBody>
          </p:sp>
          <p:sp>
            <p:nvSpPr>
              <p:cNvPr id="16549" name="Rectangle 66">
                <a:extLst>
                  <a:ext uri="{FF2B5EF4-FFF2-40B4-BE49-F238E27FC236}">
                    <a16:creationId xmlns:a16="http://schemas.microsoft.com/office/drawing/2014/main" id="{44547E50-F7BD-756D-6566-34FBB4DEB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1959"/>
                <a:ext cx="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50" name="Rectangle 67">
                <a:extLst>
                  <a:ext uri="{FF2B5EF4-FFF2-40B4-BE49-F238E27FC236}">
                    <a16:creationId xmlns:a16="http://schemas.microsoft.com/office/drawing/2014/main" id="{18E9BCF5-2062-A883-4A88-6835046DF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" y="1959"/>
                <a:ext cx="7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관</a:t>
                </a:r>
                <a:endParaRPr lang="ko-KR" altLang="ko-KR" sz="2400"/>
              </a:p>
            </p:txBody>
          </p:sp>
          <p:sp>
            <p:nvSpPr>
              <p:cNvPr id="16551" name="Rectangle 68">
                <a:extLst>
                  <a:ext uri="{FF2B5EF4-FFF2-40B4-BE49-F238E27FC236}">
                    <a16:creationId xmlns:a16="http://schemas.microsoft.com/office/drawing/2014/main" id="{711A72EB-8BDD-0041-7A98-D4C6D3297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" y="1959"/>
                <a:ext cx="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52" name="Rectangle 69">
                <a:extLst>
                  <a:ext uri="{FF2B5EF4-FFF2-40B4-BE49-F238E27FC236}">
                    <a16:creationId xmlns:a16="http://schemas.microsoft.com/office/drawing/2014/main" id="{85E75C66-C77A-DB1C-03B3-83A66F14B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" y="1959"/>
                <a:ext cx="4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품질</a:t>
                </a:r>
                <a:r>
                  <a:rPr lang="ko-KR" altLang="en-US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보증</a:t>
                </a:r>
                <a:r>
                  <a:rPr lang="ko-KR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팀</a:t>
                </a:r>
                <a:endParaRPr lang="ko-KR" altLang="ko-KR" sz="2400" dirty="0"/>
              </a:p>
            </p:txBody>
          </p:sp>
          <p:sp>
            <p:nvSpPr>
              <p:cNvPr id="16553" name="Rectangle 70">
                <a:extLst>
                  <a:ext uri="{FF2B5EF4-FFF2-40B4-BE49-F238E27FC236}">
                    <a16:creationId xmlns:a16="http://schemas.microsoft.com/office/drawing/2014/main" id="{B3077920-93FB-94C9-87EF-398EF65AD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7" y="1959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54" name="Rectangle 71">
                <a:extLst>
                  <a:ext uri="{FF2B5EF4-FFF2-40B4-BE49-F238E27FC236}">
                    <a16:creationId xmlns:a16="http://schemas.microsoft.com/office/drawing/2014/main" id="{EF5843CF-83C3-CBC2-857F-B6B7890E4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1899"/>
                <a:ext cx="397" cy="23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55" name="Rectangle 72">
                <a:extLst>
                  <a:ext uri="{FF2B5EF4-FFF2-40B4-BE49-F238E27FC236}">
                    <a16:creationId xmlns:a16="http://schemas.microsoft.com/office/drawing/2014/main" id="{BD8B7088-6C95-2FA4-442A-5C7FA2ED2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6" y="1943"/>
                <a:ext cx="312" cy="14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56" name="Rectangle 73">
                <a:extLst>
                  <a:ext uri="{FF2B5EF4-FFF2-40B4-BE49-F238E27FC236}">
                    <a16:creationId xmlns:a16="http://schemas.microsoft.com/office/drawing/2014/main" id="{6C1DBB4B-17B8-08E3-9EB4-3532A1A16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959"/>
                <a:ext cx="6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담</a:t>
                </a:r>
                <a:endParaRPr lang="ko-KR" altLang="ko-KR" sz="2400"/>
              </a:p>
            </p:txBody>
          </p:sp>
          <p:sp>
            <p:nvSpPr>
              <p:cNvPr id="16557" name="Rectangle 74">
                <a:extLst>
                  <a:ext uri="{FF2B5EF4-FFF2-40B4-BE49-F238E27FC236}">
                    <a16:creationId xmlns:a16="http://schemas.microsoft.com/office/drawing/2014/main" id="{04849E9E-7920-78DE-E4F8-35DE27EB5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1" y="1959"/>
                <a:ext cx="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58" name="Rectangle 75">
                <a:extLst>
                  <a:ext uri="{FF2B5EF4-FFF2-40B4-BE49-F238E27FC236}">
                    <a16:creationId xmlns:a16="http://schemas.microsoft.com/office/drawing/2014/main" id="{83AB9638-6705-8CB9-ABBA-47915E59D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" y="1959"/>
                <a:ext cx="6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당</a:t>
                </a:r>
                <a:endParaRPr lang="ko-KR" altLang="ko-KR" sz="2400"/>
              </a:p>
            </p:txBody>
          </p:sp>
          <p:sp>
            <p:nvSpPr>
              <p:cNvPr id="16559" name="Rectangle 76">
                <a:extLst>
                  <a:ext uri="{FF2B5EF4-FFF2-40B4-BE49-F238E27FC236}">
                    <a16:creationId xmlns:a16="http://schemas.microsoft.com/office/drawing/2014/main" id="{3AC3FBCB-F2E8-8B87-4A2A-F7A240376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1" y="1959"/>
                <a:ext cx="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60" name="Rectangle 77">
                <a:extLst>
                  <a:ext uri="{FF2B5EF4-FFF2-40B4-BE49-F238E27FC236}">
                    <a16:creationId xmlns:a16="http://schemas.microsoft.com/office/drawing/2014/main" id="{ABC739B6-77C9-DF21-D8D4-5FDA240E8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1959"/>
                <a:ext cx="2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이</a:t>
                </a:r>
                <a:r>
                  <a:rPr lang="ko-KR" altLang="en-US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기동</a:t>
                </a:r>
                <a:endParaRPr lang="ko-KR" altLang="ko-KR" sz="2400" dirty="0"/>
              </a:p>
            </p:txBody>
          </p:sp>
          <p:sp>
            <p:nvSpPr>
              <p:cNvPr id="16561" name="Rectangle 78">
                <a:extLst>
                  <a:ext uri="{FF2B5EF4-FFF2-40B4-BE49-F238E27FC236}">
                    <a16:creationId xmlns:a16="http://schemas.microsoft.com/office/drawing/2014/main" id="{9AE6D38D-83A2-1D85-1BE7-9A8E484BC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6" y="1959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 dirty="0"/>
              </a:p>
            </p:txBody>
          </p:sp>
          <p:sp>
            <p:nvSpPr>
              <p:cNvPr id="16562" name="Rectangle 79">
                <a:extLst>
                  <a:ext uri="{FF2B5EF4-FFF2-40B4-BE49-F238E27FC236}">
                    <a16:creationId xmlns:a16="http://schemas.microsoft.com/office/drawing/2014/main" id="{B03E591E-38BB-806C-E978-7188DC2E6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1897"/>
                <a:ext cx="1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63" name="Rectangle 80">
                <a:extLst>
                  <a:ext uri="{FF2B5EF4-FFF2-40B4-BE49-F238E27FC236}">
                    <a16:creationId xmlns:a16="http://schemas.microsoft.com/office/drawing/2014/main" id="{0BD79FAD-218B-CB62-661B-0BD8183F5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1897"/>
                <a:ext cx="1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64" name="Rectangle 81">
                <a:extLst>
                  <a:ext uri="{FF2B5EF4-FFF2-40B4-BE49-F238E27FC236}">
                    <a16:creationId xmlns:a16="http://schemas.microsoft.com/office/drawing/2014/main" id="{2380B879-9ADF-29CE-F7DA-299981459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" y="1897"/>
                <a:ext cx="397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65" name="Rectangle 82">
                <a:extLst>
                  <a:ext uri="{FF2B5EF4-FFF2-40B4-BE49-F238E27FC236}">
                    <a16:creationId xmlns:a16="http://schemas.microsoft.com/office/drawing/2014/main" id="{73B53619-1705-9849-CDBA-2839FC7F4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1897"/>
                <a:ext cx="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66" name="Rectangle 83">
                <a:extLst>
                  <a:ext uri="{FF2B5EF4-FFF2-40B4-BE49-F238E27FC236}">
                    <a16:creationId xmlns:a16="http://schemas.microsoft.com/office/drawing/2014/main" id="{E84AB430-5F92-CC4E-5B3B-5A037CE3A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3" y="1897"/>
                <a:ext cx="1188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67" name="Rectangle 84">
                <a:extLst>
                  <a:ext uri="{FF2B5EF4-FFF2-40B4-BE49-F238E27FC236}">
                    <a16:creationId xmlns:a16="http://schemas.microsoft.com/office/drawing/2014/main" id="{D09E093F-2403-5C57-052E-6023618C3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1897"/>
                <a:ext cx="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68" name="Rectangle 85">
                <a:extLst>
                  <a:ext uri="{FF2B5EF4-FFF2-40B4-BE49-F238E27FC236}">
                    <a16:creationId xmlns:a16="http://schemas.microsoft.com/office/drawing/2014/main" id="{3DEC9008-687A-B2A2-B086-C1D0F4072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1897"/>
                <a:ext cx="398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69" name="Rectangle 86">
                <a:extLst>
                  <a:ext uri="{FF2B5EF4-FFF2-40B4-BE49-F238E27FC236}">
                    <a16:creationId xmlns:a16="http://schemas.microsoft.com/office/drawing/2014/main" id="{5C6B666D-819B-7453-8093-AB59D9A31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" y="1897"/>
                <a:ext cx="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70" name="Rectangle 87">
                <a:extLst>
                  <a:ext uri="{FF2B5EF4-FFF2-40B4-BE49-F238E27FC236}">
                    <a16:creationId xmlns:a16="http://schemas.microsoft.com/office/drawing/2014/main" id="{0B3A2E9B-D7BF-0667-9C75-62E35E4D1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" y="1897"/>
                <a:ext cx="120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71" name="Rectangle 88">
                <a:extLst>
                  <a:ext uri="{FF2B5EF4-FFF2-40B4-BE49-F238E27FC236}">
                    <a16:creationId xmlns:a16="http://schemas.microsoft.com/office/drawing/2014/main" id="{EEAD8667-0688-0501-C605-43C9291A2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" y="1897"/>
                <a:ext cx="11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72" name="Rectangle 89">
                <a:extLst>
                  <a:ext uri="{FF2B5EF4-FFF2-40B4-BE49-F238E27FC236}">
                    <a16:creationId xmlns:a16="http://schemas.microsoft.com/office/drawing/2014/main" id="{95AE8BEE-0774-B460-57E5-62E916034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1899"/>
                <a:ext cx="12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73" name="Rectangle 90">
                <a:extLst>
                  <a:ext uri="{FF2B5EF4-FFF2-40B4-BE49-F238E27FC236}">
                    <a16:creationId xmlns:a16="http://schemas.microsoft.com/office/drawing/2014/main" id="{EB1ECD48-E9CC-598D-5F80-BDECC6462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1899"/>
                <a:ext cx="1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74" name="Rectangle 91">
                <a:extLst>
                  <a:ext uri="{FF2B5EF4-FFF2-40B4-BE49-F238E27FC236}">
                    <a16:creationId xmlns:a16="http://schemas.microsoft.com/office/drawing/2014/main" id="{799BC685-FF89-44E6-7EC3-2441EF53A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1899"/>
                <a:ext cx="2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75" name="Rectangle 92">
                <a:extLst>
                  <a:ext uri="{FF2B5EF4-FFF2-40B4-BE49-F238E27FC236}">
                    <a16:creationId xmlns:a16="http://schemas.microsoft.com/office/drawing/2014/main" id="{17DA908A-DD02-D308-6118-9B8769C37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1899"/>
                <a:ext cx="2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76" name="Rectangle 93">
                <a:extLst>
                  <a:ext uri="{FF2B5EF4-FFF2-40B4-BE49-F238E27FC236}">
                    <a16:creationId xmlns:a16="http://schemas.microsoft.com/office/drawing/2014/main" id="{3FA90981-3018-D007-D91D-08616F1F1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" y="1899"/>
                <a:ext cx="2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77" name="Rectangle 94">
                <a:extLst>
                  <a:ext uri="{FF2B5EF4-FFF2-40B4-BE49-F238E27FC236}">
                    <a16:creationId xmlns:a16="http://schemas.microsoft.com/office/drawing/2014/main" id="{A650DF9C-150A-76FB-13BA-104322DE0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" y="1899"/>
                <a:ext cx="11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78" name="Rectangle 95">
                <a:extLst>
                  <a:ext uri="{FF2B5EF4-FFF2-40B4-BE49-F238E27FC236}">
                    <a16:creationId xmlns:a16="http://schemas.microsoft.com/office/drawing/2014/main" id="{6CF054FE-F638-BF4C-5CB9-14601A2E4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" y="2133"/>
                <a:ext cx="1587" cy="233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79" name="Rectangle 96">
                <a:extLst>
                  <a:ext uri="{FF2B5EF4-FFF2-40B4-BE49-F238E27FC236}">
                    <a16:creationId xmlns:a16="http://schemas.microsoft.com/office/drawing/2014/main" id="{B78ADD75-14B7-20A5-3B93-21ABC0F6D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" y="2177"/>
                <a:ext cx="1502" cy="14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80" name="Rectangle 97">
                <a:extLst>
                  <a:ext uri="{FF2B5EF4-FFF2-40B4-BE49-F238E27FC236}">
                    <a16:creationId xmlns:a16="http://schemas.microsoft.com/office/drawing/2014/main" id="{5B3A9CCD-7E40-33C3-3587-01ECE0408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2192"/>
                <a:ext cx="52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IATF 16949 </a:t>
                </a:r>
                <a:endParaRPr lang="ko-KR" altLang="ko-KR" sz="2400"/>
              </a:p>
            </p:txBody>
          </p:sp>
          <p:sp>
            <p:nvSpPr>
              <p:cNvPr id="16581" name="Rectangle 98">
                <a:extLst>
                  <a:ext uri="{FF2B5EF4-FFF2-40B4-BE49-F238E27FC236}">
                    <a16:creationId xmlns:a16="http://schemas.microsoft.com/office/drawing/2014/main" id="{3BD7776B-F933-F140-800D-89ACFEF5B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192"/>
                <a:ext cx="12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조항</a:t>
                </a:r>
                <a:endParaRPr lang="ko-KR" altLang="ko-KR" sz="2400"/>
              </a:p>
            </p:txBody>
          </p:sp>
          <p:sp>
            <p:nvSpPr>
              <p:cNvPr id="16582" name="Rectangle 99">
                <a:extLst>
                  <a:ext uri="{FF2B5EF4-FFF2-40B4-BE49-F238E27FC236}">
                    <a16:creationId xmlns:a16="http://schemas.microsoft.com/office/drawing/2014/main" id="{AFEC48A8-5A6C-A41F-88FC-33BADFA43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" y="2192"/>
                <a:ext cx="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83" name="Rectangle 100">
                <a:extLst>
                  <a:ext uri="{FF2B5EF4-FFF2-40B4-BE49-F238E27FC236}">
                    <a16:creationId xmlns:a16="http://schemas.microsoft.com/office/drawing/2014/main" id="{8C278C97-B35D-C560-6B34-DDF0F0D0A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2192"/>
                <a:ext cx="1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모든</a:t>
                </a:r>
                <a:endParaRPr lang="ko-KR" altLang="ko-KR" sz="2400"/>
              </a:p>
            </p:txBody>
          </p:sp>
          <p:sp>
            <p:nvSpPr>
              <p:cNvPr id="16584" name="Rectangle 101">
                <a:extLst>
                  <a:ext uri="{FF2B5EF4-FFF2-40B4-BE49-F238E27FC236}">
                    <a16:creationId xmlns:a16="http://schemas.microsoft.com/office/drawing/2014/main" id="{88DFFEBD-19C0-07C1-83AE-BED217C1E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5" y="2192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85" name="Rectangle 102">
                <a:extLst>
                  <a:ext uri="{FF2B5EF4-FFF2-40B4-BE49-F238E27FC236}">
                    <a16:creationId xmlns:a16="http://schemas.microsoft.com/office/drawing/2014/main" id="{ADCA9156-F82A-CDF9-F5B0-5E0E84297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5" y="2192"/>
                <a:ext cx="20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요구사항</a:t>
                </a:r>
                <a:endParaRPr lang="ko-KR" altLang="ko-KR" sz="2400"/>
              </a:p>
            </p:txBody>
          </p:sp>
          <p:sp>
            <p:nvSpPr>
              <p:cNvPr id="16586" name="Rectangle 103">
                <a:extLst>
                  <a:ext uri="{FF2B5EF4-FFF2-40B4-BE49-F238E27FC236}">
                    <a16:creationId xmlns:a16="http://schemas.microsoft.com/office/drawing/2014/main" id="{5B09E14E-09C3-53EE-A9CF-9F1E8EBB9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6" y="2192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587" name="Rectangle 104">
                <a:extLst>
                  <a:ext uri="{FF2B5EF4-FFF2-40B4-BE49-F238E27FC236}">
                    <a16:creationId xmlns:a16="http://schemas.microsoft.com/office/drawing/2014/main" id="{0E7D90E2-481E-1E39-CC27-497BFB234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2131"/>
                <a:ext cx="1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88" name="Rectangle 105">
                <a:extLst>
                  <a:ext uri="{FF2B5EF4-FFF2-40B4-BE49-F238E27FC236}">
                    <a16:creationId xmlns:a16="http://schemas.microsoft.com/office/drawing/2014/main" id="{19143C08-D7D8-71AC-BB47-F7E938AFB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2131"/>
                <a:ext cx="1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89" name="Rectangle 106">
                <a:extLst>
                  <a:ext uri="{FF2B5EF4-FFF2-40B4-BE49-F238E27FC236}">
                    <a16:creationId xmlns:a16="http://schemas.microsoft.com/office/drawing/2014/main" id="{92C00C3E-402D-92EE-BFB9-5612CF7C4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" y="2131"/>
                <a:ext cx="397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90" name="Rectangle 107">
                <a:extLst>
                  <a:ext uri="{FF2B5EF4-FFF2-40B4-BE49-F238E27FC236}">
                    <a16:creationId xmlns:a16="http://schemas.microsoft.com/office/drawing/2014/main" id="{A990B8DC-0921-A998-B38A-5F71B77D7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2131"/>
                <a:ext cx="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91" name="Rectangle 108">
                <a:extLst>
                  <a:ext uri="{FF2B5EF4-FFF2-40B4-BE49-F238E27FC236}">
                    <a16:creationId xmlns:a16="http://schemas.microsoft.com/office/drawing/2014/main" id="{0AC04794-04F3-0555-58B5-46A83955D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3" y="2131"/>
                <a:ext cx="1188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92" name="Rectangle 109">
                <a:extLst>
                  <a:ext uri="{FF2B5EF4-FFF2-40B4-BE49-F238E27FC236}">
                    <a16:creationId xmlns:a16="http://schemas.microsoft.com/office/drawing/2014/main" id="{A0F163C3-CBAB-C48A-F8C6-7A4F3E3C4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2131"/>
                <a:ext cx="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93" name="Rectangle 110">
                <a:extLst>
                  <a:ext uri="{FF2B5EF4-FFF2-40B4-BE49-F238E27FC236}">
                    <a16:creationId xmlns:a16="http://schemas.microsoft.com/office/drawing/2014/main" id="{618CE94E-63C0-A272-D321-4025FFFB1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2131"/>
                <a:ext cx="398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94" name="Rectangle 111">
                <a:extLst>
                  <a:ext uri="{FF2B5EF4-FFF2-40B4-BE49-F238E27FC236}">
                    <a16:creationId xmlns:a16="http://schemas.microsoft.com/office/drawing/2014/main" id="{5D7A745D-5EC8-56E0-D3D6-76E60BE18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" y="2131"/>
                <a:ext cx="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95" name="Rectangle 112">
                <a:extLst>
                  <a:ext uri="{FF2B5EF4-FFF2-40B4-BE49-F238E27FC236}">
                    <a16:creationId xmlns:a16="http://schemas.microsoft.com/office/drawing/2014/main" id="{652EE8D6-E94C-5E9C-6254-9092FB62C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" y="2131"/>
                <a:ext cx="120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96" name="Rectangle 113">
                <a:extLst>
                  <a:ext uri="{FF2B5EF4-FFF2-40B4-BE49-F238E27FC236}">
                    <a16:creationId xmlns:a16="http://schemas.microsoft.com/office/drawing/2014/main" id="{411145C6-6BF2-6BA5-4C9B-9B56D9107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" y="2131"/>
                <a:ext cx="11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97" name="Rectangle 114">
                <a:extLst>
                  <a:ext uri="{FF2B5EF4-FFF2-40B4-BE49-F238E27FC236}">
                    <a16:creationId xmlns:a16="http://schemas.microsoft.com/office/drawing/2014/main" id="{465B2806-0521-170C-CF68-E7FA7C4C6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2133"/>
                <a:ext cx="12" cy="2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98" name="Rectangle 115">
                <a:extLst>
                  <a:ext uri="{FF2B5EF4-FFF2-40B4-BE49-F238E27FC236}">
                    <a16:creationId xmlns:a16="http://schemas.microsoft.com/office/drawing/2014/main" id="{DD20B343-20B7-8CE0-80AD-CEDF9A924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2366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599" name="Rectangle 116">
                <a:extLst>
                  <a:ext uri="{FF2B5EF4-FFF2-40B4-BE49-F238E27FC236}">
                    <a16:creationId xmlns:a16="http://schemas.microsoft.com/office/drawing/2014/main" id="{2E5ECD0C-07B1-13C7-B419-0D5019DD3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2366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00" name="Rectangle 117">
                <a:extLst>
                  <a:ext uri="{FF2B5EF4-FFF2-40B4-BE49-F238E27FC236}">
                    <a16:creationId xmlns:a16="http://schemas.microsoft.com/office/drawing/2014/main" id="{3BACF513-BB92-0C6F-E32E-E9A3C4302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" y="2366"/>
                <a:ext cx="49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01" name="Rectangle 118">
                <a:extLst>
                  <a:ext uri="{FF2B5EF4-FFF2-40B4-BE49-F238E27FC236}">
                    <a16:creationId xmlns:a16="http://schemas.microsoft.com/office/drawing/2014/main" id="{F6244352-360A-13FE-52BA-92FCF70DB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2133"/>
                <a:ext cx="1" cy="2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02" name="Rectangle 119">
                <a:extLst>
                  <a:ext uri="{FF2B5EF4-FFF2-40B4-BE49-F238E27FC236}">
                    <a16:creationId xmlns:a16="http://schemas.microsoft.com/office/drawing/2014/main" id="{450CF2EE-3FFF-9956-6D25-3FF92DC1D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2366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03" name="Rectangle 120">
                <a:extLst>
                  <a:ext uri="{FF2B5EF4-FFF2-40B4-BE49-F238E27FC236}">
                    <a16:creationId xmlns:a16="http://schemas.microsoft.com/office/drawing/2014/main" id="{602C2077-C805-0F63-E01B-2475C796A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" y="2366"/>
                <a:ext cx="1577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04" name="Rectangle 121">
                <a:extLst>
                  <a:ext uri="{FF2B5EF4-FFF2-40B4-BE49-F238E27FC236}">
                    <a16:creationId xmlns:a16="http://schemas.microsoft.com/office/drawing/2014/main" id="{57BD5AC8-CE7E-7F53-FA80-401B2F946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2133"/>
                <a:ext cx="2" cy="2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05" name="Rectangle 122">
                <a:extLst>
                  <a:ext uri="{FF2B5EF4-FFF2-40B4-BE49-F238E27FC236}">
                    <a16:creationId xmlns:a16="http://schemas.microsoft.com/office/drawing/2014/main" id="{0D4EC612-9EA7-88F7-A000-3C0FCCEC5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2366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06" name="Rectangle 123">
                <a:extLst>
                  <a:ext uri="{FF2B5EF4-FFF2-40B4-BE49-F238E27FC236}">
                    <a16:creationId xmlns:a16="http://schemas.microsoft.com/office/drawing/2014/main" id="{9B84E85B-0FD5-BAA8-202F-EEE9D5070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2366"/>
                <a:ext cx="1593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07" name="Rectangle 124">
                <a:extLst>
                  <a:ext uri="{FF2B5EF4-FFF2-40B4-BE49-F238E27FC236}">
                    <a16:creationId xmlns:a16="http://schemas.microsoft.com/office/drawing/2014/main" id="{7EBC8813-4993-F0C6-F9D5-F74F3134A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" y="2133"/>
                <a:ext cx="11" cy="2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08" name="Rectangle 125">
                <a:extLst>
                  <a:ext uri="{FF2B5EF4-FFF2-40B4-BE49-F238E27FC236}">
                    <a16:creationId xmlns:a16="http://schemas.microsoft.com/office/drawing/2014/main" id="{3096BD79-3D92-7A33-5C0E-E33391904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" y="2366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09" name="Rectangle 126">
                <a:extLst>
                  <a:ext uri="{FF2B5EF4-FFF2-40B4-BE49-F238E27FC236}">
                    <a16:creationId xmlns:a16="http://schemas.microsoft.com/office/drawing/2014/main" id="{EB1C5D8C-AD52-40BA-AB53-D8A39388D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" y="2366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10" name="Rectangle 127">
                <a:extLst>
                  <a:ext uri="{FF2B5EF4-FFF2-40B4-BE49-F238E27FC236}">
                    <a16:creationId xmlns:a16="http://schemas.microsoft.com/office/drawing/2014/main" id="{F63132F1-3DD9-17D4-02E1-CC5E9C344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8" y="2384"/>
                <a:ext cx="3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5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11" name="Rectangle 128">
                <a:extLst>
                  <a:ext uri="{FF2B5EF4-FFF2-40B4-BE49-F238E27FC236}">
                    <a16:creationId xmlns:a16="http://schemas.microsoft.com/office/drawing/2014/main" id="{2E43911F-68D3-C8DE-1917-A96CDE798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" y="2458"/>
                <a:ext cx="3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5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12" name="Rectangle 129">
                <a:extLst>
                  <a:ext uri="{FF2B5EF4-FFF2-40B4-BE49-F238E27FC236}">
                    <a16:creationId xmlns:a16="http://schemas.microsoft.com/office/drawing/2014/main" id="{E0124377-080A-3200-9ED2-0693ED70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" y="2536"/>
                <a:ext cx="543" cy="26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13" name="Rectangle 130">
                <a:extLst>
                  <a:ext uri="{FF2B5EF4-FFF2-40B4-BE49-F238E27FC236}">
                    <a16:creationId xmlns:a16="http://schemas.microsoft.com/office/drawing/2014/main" id="{478E4D7C-AFC1-AAC9-B8AA-3F422C72E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" y="2595"/>
                <a:ext cx="468" cy="14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14" name="Rectangle 131">
                <a:extLst>
                  <a:ext uri="{FF2B5EF4-FFF2-40B4-BE49-F238E27FC236}">
                    <a16:creationId xmlns:a16="http://schemas.microsoft.com/office/drawing/2014/main" id="{35D00AEB-B3C5-AEBF-3FC8-22076AF0B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" y="2611"/>
                <a:ext cx="20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개정번호</a:t>
                </a:r>
                <a:endParaRPr lang="ko-KR" altLang="ko-KR" sz="2400"/>
              </a:p>
            </p:txBody>
          </p:sp>
          <p:sp>
            <p:nvSpPr>
              <p:cNvPr id="16615" name="Rectangle 132">
                <a:extLst>
                  <a:ext uri="{FF2B5EF4-FFF2-40B4-BE49-F238E27FC236}">
                    <a16:creationId xmlns:a16="http://schemas.microsoft.com/office/drawing/2014/main" id="{7F21EC62-A974-E113-04E0-84945FDAF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2611"/>
                <a:ext cx="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16" name="Rectangle 133">
                <a:extLst>
                  <a:ext uri="{FF2B5EF4-FFF2-40B4-BE49-F238E27FC236}">
                    <a16:creationId xmlns:a16="http://schemas.microsoft.com/office/drawing/2014/main" id="{1FE76CEA-16AB-3373-1519-242E1D7BC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" y="2536"/>
                <a:ext cx="786" cy="26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17" name="Rectangle 134">
                <a:extLst>
                  <a:ext uri="{FF2B5EF4-FFF2-40B4-BE49-F238E27FC236}">
                    <a16:creationId xmlns:a16="http://schemas.microsoft.com/office/drawing/2014/main" id="{DBEBA569-48B5-92FC-19EC-8EB5AA05F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" y="2595"/>
                <a:ext cx="708" cy="14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18" name="Rectangle 135">
                <a:extLst>
                  <a:ext uri="{FF2B5EF4-FFF2-40B4-BE49-F238E27FC236}">
                    <a16:creationId xmlns:a16="http://schemas.microsoft.com/office/drawing/2014/main" id="{3DAF0DDE-D736-24EE-EC72-E4FCFFDC0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" y="2611"/>
                <a:ext cx="20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개정일자</a:t>
                </a:r>
                <a:endParaRPr lang="ko-KR" altLang="ko-KR" sz="2400"/>
              </a:p>
            </p:txBody>
          </p:sp>
          <p:sp>
            <p:nvSpPr>
              <p:cNvPr id="16619" name="Rectangle 136">
                <a:extLst>
                  <a:ext uri="{FF2B5EF4-FFF2-40B4-BE49-F238E27FC236}">
                    <a16:creationId xmlns:a16="http://schemas.microsoft.com/office/drawing/2014/main" id="{7D8FFBF7-AA5F-CDF1-55CF-D2C8BF179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" y="2611"/>
                <a:ext cx="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20" name="Rectangle 137">
                <a:extLst>
                  <a:ext uri="{FF2B5EF4-FFF2-40B4-BE49-F238E27FC236}">
                    <a16:creationId xmlns:a16="http://schemas.microsoft.com/office/drawing/2014/main" id="{986B5131-92B3-DF05-8ED6-049350A3D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" y="2536"/>
                <a:ext cx="2332" cy="26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21" name="Rectangle 138">
                <a:extLst>
                  <a:ext uri="{FF2B5EF4-FFF2-40B4-BE49-F238E27FC236}">
                    <a16:creationId xmlns:a16="http://schemas.microsoft.com/office/drawing/2014/main" id="{00FA83A7-9AEE-9364-F480-C2801E8D2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7" y="2595"/>
                <a:ext cx="2255" cy="14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22" name="Rectangle 139">
                <a:extLst>
                  <a:ext uri="{FF2B5EF4-FFF2-40B4-BE49-F238E27FC236}">
                    <a16:creationId xmlns:a16="http://schemas.microsoft.com/office/drawing/2014/main" id="{8EFBEBA4-550D-EAD4-F08D-17BD1B151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611"/>
                <a:ext cx="20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개정이력</a:t>
                </a:r>
                <a:endParaRPr lang="ko-KR" altLang="ko-KR" sz="2400"/>
              </a:p>
            </p:txBody>
          </p:sp>
          <p:sp>
            <p:nvSpPr>
              <p:cNvPr id="16623" name="Rectangle 140">
                <a:extLst>
                  <a:ext uri="{FF2B5EF4-FFF2-40B4-BE49-F238E27FC236}">
                    <a16:creationId xmlns:a16="http://schemas.microsoft.com/office/drawing/2014/main" id="{BCC091F0-E25B-BE2B-B7BA-4E03D3E96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2611"/>
                <a:ext cx="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(</a:t>
                </a:r>
                <a:endParaRPr lang="ko-KR" altLang="ko-KR" sz="2400"/>
              </a:p>
            </p:txBody>
          </p:sp>
          <p:sp>
            <p:nvSpPr>
              <p:cNvPr id="16624" name="Rectangle 141">
                <a:extLst>
                  <a:ext uri="{FF2B5EF4-FFF2-40B4-BE49-F238E27FC236}">
                    <a16:creationId xmlns:a16="http://schemas.microsoft.com/office/drawing/2014/main" id="{0C238F21-0FB8-21C8-D39D-D341E4420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" y="2611"/>
                <a:ext cx="12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내용</a:t>
                </a:r>
                <a:endParaRPr lang="ko-KR" altLang="ko-KR" sz="2400"/>
              </a:p>
            </p:txBody>
          </p:sp>
          <p:sp>
            <p:nvSpPr>
              <p:cNvPr id="16625" name="Rectangle 142">
                <a:extLst>
                  <a:ext uri="{FF2B5EF4-FFF2-40B4-BE49-F238E27FC236}">
                    <a16:creationId xmlns:a16="http://schemas.microsoft.com/office/drawing/2014/main" id="{579530F5-5EEE-EAEA-9214-89CC1C263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" y="2611"/>
                <a:ext cx="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)</a:t>
                </a:r>
                <a:endParaRPr lang="ko-KR" altLang="ko-KR" sz="2400"/>
              </a:p>
            </p:txBody>
          </p:sp>
          <p:sp>
            <p:nvSpPr>
              <p:cNvPr id="16626" name="Rectangle 143">
                <a:extLst>
                  <a:ext uri="{FF2B5EF4-FFF2-40B4-BE49-F238E27FC236}">
                    <a16:creationId xmlns:a16="http://schemas.microsoft.com/office/drawing/2014/main" id="{1B39B8AA-5BA5-EFF5-108A-308617F47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4" y="2611"/>
                <a:ext cx="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b="1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27" name="Rectangle 144">
                <a:extLst>
                  <a:ext uri="{FF2B5EF4-FFF2-40B4-BE49-F238E27FC236}">
                    <a16:creationId xmlns:a16="http://schemas.microsoft.com/office/drawing/2014/main" id="{B901D3CF-710A-0116-6B6C-58E3943A7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2524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28" name="Rectangle 145">
                <a:extLst>
                  <a:ext uri="{FF2B5EF4-FFF2-40B4-BE49-F238E27FC236}">
                    <a16:creationId xmlns:a16="http://schemas.microsoft.com/office/drawing/2014/main" id="{81E2AC8B-A49A-0F07-557C-70AA97964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252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29" name="Rectangle 146">
                <a:extLst>
                  <a:ext uri="{FF2B5EF4-FFF2-40B4-BE49-F238E27FC236}">
                    <a16:creationId xmlns:a16="http://schemas.microsoft.com/office/drawing/2014/main" id="{1E1C0DF0-9486-4D26-7A0A-7F74DDF05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" y="2524"/>
                <a:ext cx="544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30" name="Rectangle 147">
                <a:extLst>
                  <a:ext uri="{FF2B5EF4-FFF2-40B4-BE49-F238E27FC236}">
                    <a16:creationId xmlns:a16="http://schemas.microsoft.com/office/drawing/2014/main" id="{178388BA-DB60-F623-46BC-1D3DB353B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" y="2536"/>
                <a:ext cx="544" cy="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31" name="Rectangle 148">
                <a:extLst>
                  <a:ext uri="{FF2B5EF4-FFF2-40B4-BE49-F238E27FC236}">
                    <a16:creationId xmlns:a16="http://schemas.microsoft.com/office/drawing/2014/main" id="{FCF2F538-3132-435D-D7A4-80F830CA3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" y="2536"/>
                <a:ext cx="4" cy="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32" name="Rectangle 149">
                <a:extLst>
                  <a:ext uri="{FF2B5EF4-FFF2-40B4-BE49-F238E27FC236}">
                    <a16:creationId xmlns:a16="http://schemas.microsoft.com/office/drawing/2014/main" id="{B35F0A48-FEBB-D9CE-C3A2-A005A87AB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" y="2536"/>
                <a:ext cx="8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33" name="Rectangle 150">
                <a:extLst>
                  <a:ext uri="{FF2B5EF4-FFF2-40B4-BE49-F238E27FC236}">
                    <a16:creationId xmlns:a16="http://schemas.microsoft.com/office/drawing/2014/main" id="{5E860E4A-9BEF-B147-5239-2C2586447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" y="252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34" name="Rectangle 151">
                <a:extLst>
                  <a:ext uri="{FF2B5EF4-FFF2-40B4-BE49-F238E27FC236}">
                    <a16:creationId xmlns:a16="http://schemas.microsoft.com/office/drawing/2014/main" id="{F6BCC6D6-FD4F-3D0A-A961-4290A2194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" y="2524"/>
                <a:ext cx="782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35" name="Rectangle 152">
                <a:extLst>
                  <a:ext uri="{FF2B5EF4-FFF2-40B4-BE49-F238E27FC236}">
                    <a16:creationId xmlns:a16="http://schemas.microsoft.com/office/drawing/2014/main" id="{D11AFE1A-D338-8489-23EF-86BB4BB6E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" y="2536"/>
                <a:ext cx="782" cy="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36" name="Rectangle 153">
                <a:extLst>
                  <a:ext uri="{FF2B5EF4-FFF2-40B4-BE49-F238E27FC236}">
                    <a16:creationId xmlns:a16="http://schemas.microsoft.com/office/drawing/2014/main" id="{5F278C67-B470-06B2-EDDC-A8FF3D1CC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" y="2536"/>
                <a:ext cx="4" cy="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37" name="Rectangle 154">
                <a:extLst>
                  <a:ext uri="{FF2B5EF4-FFF2-40B4-BE49-F238E27FC236}">
                    <a16:creationId xmlns:a16="http://schemas.microsoft.com/office/drawing/2014/main" id="{D4313841-FCB1-41F1-4123-54AD43860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" y="2536"/>
                <a:ext cx="8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38" name="Rectangle 155">
                <a:extLst>
                  <a:ext uri="{FF2B5EF4-FFF2-40B4-BE49-F238E27FC236}">
                    <a16:creationId xmlns:a16="http://schemas.microsoft.com/office/drawing/2014/main" id="{9196D274-D1BC-5F53-0798-9FA0BA5EC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" y="252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39" name="Rectangle 156">
                <a:extLst>
                  <a:ext uri="{FF2B5EF4-FFF2-40B4-BE49-F238E27FC236}">
                    <a16:creationId xmlns:a16="http://schemas.microsoft.com/office/drawing/2014/main" id="{91AF860F-02B0-A2E7-3098-53C8D8C20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" y="2524"/>
                <a:ext cx="2329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40" name="Rectangle 157">
                <a:extLst>
                  <a:ext uri="{FF2B5EF4-FFF2-40B4-BE49-F238E27FC236}">
                    <a16:creationId xmlns:a16="http://schemas.microsoft.com/office/drawing/2014/main" id="{A9CFB09F-8639-16FA-0CAE-4870FB06F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" y="2536"/>
                <a:ext cx="2329" cy="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41" name="Rectangle 158">
                <a:extLst>
                  <a:ext uri="{FF2B5EF4-FFF2-40B4-BE49-F238E27FC236}">
                    <a16:creationId xmlns:a16="http://schemas.microsoft.com/office/drawing/2014/main" id="{F6A7EBBD-12F0-00EA-4548-491F17A72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1" y="2524"/>
                <a:ext cx="11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42" name="Rectangle 159">
                <a:extLst>
                  <a:ext uri="{FF2B5EF4-FFF2-40B4-BE49-F238E27FC236}">
                    <a16:creationId xmlns:a16="http://schemas.microsoft.com/office/drawing/2014/main" id="{B5367C51-199D-5E9E-1401-174FA92CA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1" y="2524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43" name="Rectangle 160">
                <a:extLst>
                  <a:ext uri="{FF2B5EF4-FFF2-40B4-BE49-F238E27FC236}">
                    <a16:creationId xmlns:a16="http://schemas.microsoft.com/office/drawing/2014/main" id="{472BE5B8-AE77-7B58-62E1-D39A1D1B3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2537"/>
                <a:ext cx="12" cy="2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44" name="Rectangle 161">
                <a:extLst>
                  <a:ext uri="{FF2B5EF4-FFF2-40B4-BE49-F238E27FC236}">
                    <a16:creationId xmlns:a16="http://schemas.microsoft.com/office/drawing/2014/main" id="{B4155051-5F62-0F28-F8B8-1D2E75228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" y="2537"/>
                <a:ext cx="8" cy="2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45" name="Rectangle 162">
                <a:extLst>
                  <a:ext uri="{FF2B5EF4-FFF2-40B4-BE49-F238E27FC236}">
                    <a16:creationId xmlns:a16="http://schemas.microsoft.com/office/drawing/2014/main" id="{B32E4395-0176-45F5-5B3B-6FD621D07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" y="2537"/>
                <a:ext cx="8" cy="2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46" name="Rectangle 163">
                <a:extLst>
                  <a:ext uri="{FF2B5EF4-FFF2-40B4-BE49-F238E27FC236}">
                    <a16:creationId xmlns:a16="http://schemas.microsoft.com/office/drawing/2014/main" id="{134D2348-A61D-1A03-D61B-47C7620B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1" y="2537"/>
                <a:ext cx="11" cy="2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47" name="Rectangle 164">
                <a:extLst>
                  <a:ext uri="{FF2B5EF4-FFF2-40B4-BE49-F238E27FC236}">
                    <a16:creationId xmlns:a16="http://schemas.microsoft.com/office/drawing/2014/main" id="{04B369C0-8C97-FC62-A491-8FCDF765C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" y="2869"/>
                <a:ext cx="8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0</a:t>
                </a:r>
                <a:endParaRPr lang="ko-KR" altLang="ko-KR" sz="2400"/>
              </a:p>
            </p:txBody>
          </p:sp>
          <p:sp>
            <p:nvSpPr>
              <p:cNvPr id="16648" name="Rectangle 165">
                <a:extLst>
                  <a:ext uri="{FF2B5EF4-FFF2-40B4-BE49-F238E27FC236}">
                    <a16:creationId xmlns:a16="http://schemas.microsoft.com/office/drawing/2014/main" id="{9DFC3DAC-ECAA-8FA6-E3A3-0B3E35B66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869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49" name="Rectangle 166">
                <a:extLst>
                  <a:ext uri="{FF2B5EF4-FFF2-40B4-BE49-F238E27FC236}">
                    <a16:creationId xmlns:a16="http://schemas.microsoft.com/office/drawing/2014/main" id="{AACBCC7D-7B2F-228A-5CB1-2794B5B0C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3" y="2869"/>
                <a:ext cx="28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2017.0</a:t>
                </a:r>
                <a:endParaRPr lang="ko-KR" altLang="ko-KR" sz="2400"/>
              </a:p>
            </p:txBody>
          </p:sp>
          <p:sp>
            <p:nvSpPr>
              <p:cNvPr id="16650" name="Rectangle 167">
                <a:extLst>
                  <a:ext uri="{FF2B5EF4-FFF2-40B4-BE49-F238E27FC236}">
                    <a16:creationId xmlns:a16="http://schemas.microsoft.com/office/drawing/2014/main" id="{AD0624DF-AC81-2477-89E7-0B272A4F2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3" y="2869"/>
                <a:ext cx="4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8</a:t>
                </a:r>
                <a:endParaRPr lang="ko-KR" altLang="ko-KR" sz="2400"/>
              </a:p>
            </p:txBody>
          </p:sp>
          <p:sp>
            <p:nvSpPr>
              <p:cNvPr id="16651" name="Rectangle 168">
                <a:extLst>
                  <a:ext uri="{FF2B5EF4-FFF2-40B4-BE49-F238E27FC236}">
                    <a16:creationId xmlns:a16="http://schemas.microsoft.com/office/drawing/2014/main" id="{18CC4583-9124-BC9B-EBA5-D23029307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869"/>
                <a:ext cx="5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.</a:t>
                </a:r>
                <a:endParaRPr lang="ko-KR" altLang="ko-KR" sz="2400"/>
              </a:p>
            </p:txBody>
          </p:sp>
          <p:sp>
            <p:nvSpPr>
              <p:cNvPr id="16652" name="Rectangle 169">
                <a:extLst>
                  <a:ext uri="{FF2B5EF4-FFF2-40B4-BE49-F238E27FC236}">
                    <a16:creationId xmlns:a16="http://schemas.microsoft.com/office/drawing/2014/main" id="{23BCFA5B-A495-8550-A435-9B4B99823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" y="2869"/>
                <a:ext cx="13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07</a:t>
                </a:r>
                <a:endParaRPr lang="ko-KR" altLang="ko-KR" sz="2400"/>
              </a:p>
            </p:txBody>
          </p:sp>
          <p:sp>
            <p:nvSpPr>
              <p:cNvPr id="16653" name="Rectangle 170">
                <a:extLst>
                  <a:ext uri="{FF2B5EF4-FFF2-40B4-BE49-F238E27FC236}">
                    <a16:creationId xmlns:a16="http://schemas.microsoft.com/office/drawing/2014/main" id="{32FC67B9-A89B-9BCB-5A13-5E833F51A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1" y="2869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54" name="Rectangle 171">
                <a:extLst>
                  <a:ext uri="{FF2B5EF4-FFF2-40B4-BE49-F238E27FC236}">
                    <a16:creationId xmlns:a16="http://schemas.microsoft.com/office/drawing/2014/main" id="{4BAB8944-6172-360C-6D49-E216C5F19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2869"/>
                <a:ext cx="49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IATF 16949 </a:t>
                </a:r>
                <a:endParaRPr lang="ko-KR" altLang="ko-KR" sz="2400"/>
              </a:p>
            </p:txBody>
          </p:sp>
          <p:sp>
            <p:nvSpPr>
              <p:cNvPr id="16655" name="Rectangle 172">
                <a:extLst>
                  <a:ext uri="{FF2B5EF4-FFF2-40B4-BE49-F238E27FC236}">
                    <a16:creationId xmlns:a16="http://schemas.microsoft.com/office/drawing/2014/main" id="{561C4BEA-BFB1-1A4E-C41F-E650CD582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4" y="2869"/>
                <a:ext cx="1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반영</a:t>
                </a:r>
                <a:endParaRPr lang="ko-KR" altLang="ko-KR" sz="2400"/>
              </a:p>
            </p:txBody>
          </p:sp>
          <p:sp>
            <p:nvSpPr>
              <p:cNvPr id="16656" name="Rectangle 173">
                <a:extLst>
                  <a:ext uri="{FF2B5EF4-FFF2-40B4-BE49-F238E27FC236}">
                    <a16:creationId xmlns:a16="http://schemas.microsoft.com/office/drawing/2014/main" id="{099E6169-E4B8-1E93-C9AD-F1F765256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2869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57" name="Rectangle 174">
                <a:extLst>
                  <a:ext uri="{FF2B5EF4-FFF2-40B4-BE49-F238E27FC236}">
                    <a16:creationId xmlns:a16="http://schemas.microsoft.com/office/drawing/2014/main" id="{912A6FBD-FE34-E9AE-EB25-B9BF4F67E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4" y="2869"/>
                <a:ext cx="20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신규제정</a:t>
                </a:r>
                <a:endParaRPr lang="ko-KR" altLang="ko-KR" sz="2400"/>
              </a:p>
            </p:txBody>
          </p:sp>
          <p:sp>
            <p:nvSpPr>
              <p:cNvPr id="16658" name="Rectangle 175">
                <a:extLst>
                  <a:ext uri="{FF2B5EF4-FFF2-40B4-BE49-F238E27FC236}">
                    <a16:creationId xmlns:a16="http://schemas.microsoft.com/office/drawing/2014/main" id="{DD191227-70DE-9DA2-CB64-6FF75C13D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4" y="2869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59" name="Rectangle 176">
                <a:extLst>
                  <a:ext uri="{FF2B5EF4-FFF2-40B4-BE49-F238E27FC236}">
                    <a16:creationId xmlns:a16="http://schemas.microsoft.com/office/drawing/2014/main" id="{32274FF0-1A0E-EE9A-F8A9-E676E8082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2800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60" name="Rectangle 177">
                <a:extLst>
                  <a:ext uri="{FF2B5EF4-FFF2-40B4-BE49-F238E27FC236}">
                    <a16:creationId xmlns:a16="http://schemas.microsoft.com/office/drawing/2014/main" id="{0AC38C78-A92D-01D2-ABEE-C5ACAC61E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" y="2800"/>
                <a:ext cx="54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61" name="Rectangle 178">
                <a:extLst>
                  <a:ext uri="{FF2B5EF4-FFF2-40B4-BE49-F238E27FC236}">
                    <a16:creationId xmlns:a16="http://schemas.microsoft.com/office/drawing/2014/main" id="{5F48777D-105A-9491-8890-95EEAECB5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" y="2800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62" name="Rectangle 179">
                <a:extLst>
                  <a:ext uri="{FF2B5EF4-FFF2-40B4-BE49-F238E27FC236}">
                    <a16:creationId xmlns:a16="http://schemas.microsoft.com/office/drawing/2014/main" id="{3D799F05-C14E-AA72-BD98-B0D6CB43B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" y="2800"/>
                <a:ext cx="78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63" name="Rectangle 180">
                <a:extLst>
                  <a:ext uri="{FF2B5EF4-FFF2-40B4-BE49-F238E27FC236}">
                    <a16:creationId xmlns:a16="http://schemas.microsoft.com/office/drawing/2014/main" id="{AD9CA169-8470-8A20-A358-C61184D3F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" y="2800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64" name="Rectangle 181">
                <a:extLst>
                  <a:ext uri="{FF2B5EF4-FFF2-40B4-BE49-F238E27FC236}">
                    <a16:creationId xmlns:a16="http://schemas.microsoft.com/office/drawing/2014/main" id="{66F6A894-6400-B800-39CA-F2E77ABDF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" y="2800"/>
                <a:ext cx="233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65" name="Rectangle 182">
                <a:extLst>
                  <a:ext uri="{FF2B5EF4-FFF2-40B4-BE49-F238E27FC236}">
                    <a16:creationId xmlns:a16="http://schemas.microsoft.com/office/drawing/2014/main" id="{E07EE78C-3DD5-D281-BE0C-B747B5509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1" y="2800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66" name="Rectangle 183">
                <a:extLst>
                  <a:ext uri="{FF2B5EF4-FFF2-40B4-BE49-F238E27FC236}">
                    <a16:creationId xmlns:a16="http://schemas.microsoft.com/office/drawing/2014/main" id="{AC019823-A48D-9228-1F2C-1AABC69F5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2808"/>
                <a:ext cx="12" cy="2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67" name="Rectangle 184">
                <a:extLst>
                  <a:ext uri="{FF2B5EF4-FFF2-40B4-BE49-F238E27FC236}">
                    <a16:creationId xmlns:a16="http://schemas.microsoft.com/office/drawing/2014/main" id="{87F3EB3A-ED19-1BB4-18CA-F2AB93922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" y="2808"/>
                <a:ext cx="8" cy="2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68" name="Rectangle 185">
                <a:extLst>
                  <a:ext uri="{FF2B5EF4-FFF2-40B4-BE49-F238E27FC236}">
                    <a16:creationId xmlns:a16="http://schemas.microsoft.com/office/drawing/2014/main" id="{D17EF8D5-A966-DC5B-A076-A3C0E6490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" y="2808"/>
                <a:ext cx="8" cy="2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69" name="Rectangle 186">
                <a:extLst>
                  <a:ext uri="{FF2B5EF4-FFF2-40B4-BE49-F238E27FC236}">
                    <a16:creationId xmlns:a16="http://schemas.microsoft.com/office/drawing/2014/main" id="{D06D8457-8001-9821-696F-544C11B67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1" y="2808"/>
                <a:ext cx="11" cy="2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70" name="Rectangle 187">
                <a:extLst>
                  <a:ext uri="{FF2B5EF4-FFF2-40B4-BE49-F238E27FC236}">
                    <a16:creationId xmlns:a16="http://schemas.microsoft.com/office/drawing/2014/main" id="{AC0D436D-1FB6-9709-D5A5-F2D974BEF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" y="3107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71" name="Rectangle 188">
                <a:extLst>
                  <a:ext uri="{FF2B5EF4-FFF2-40B4-BE49-F238E27FC236}">
                    <a16:creationId xmlns:a16="http://schemas.microsoft.com/office/drawing/2014/main" id="{72D0A508-CEA1-AB9B-1930-80ED5D375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" y="3107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72" name="Rectangle 189">
                <a:extLst>
                  <a:ext uri="{FF2B5EF4-FFF2-40B4-BE49-F238E27FC236}">
                    <a16:creationId xmlns:a16="http://schemas.microsoft.com/office/drawing/2014/main" id="{0C7B588D-058D-3661-385B-0E1DA02FE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3107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73" name="Rectangle 190">
                <a:extLst>
                  <a:ext uri="{FF2B5EF4-FFF2-40B4-BE49-F238E27FC236}">
                    <a16:creationId xmlns:a16="http://schemas.microsoft.com/office/drawing/2014/main" id="{452B1FE0-D535-2ED8-1320-BEBB5039F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3042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74" name="Rectangle 191">
                <a:extLst>
                  <a:ext uri="{FF2B5EF4-FFF2-40B4-BE49-F238E27FC236}">
                    <a16:creationId xmlns:a16="http://schemas.microsoft.com/office/drawing/2014/main" id="{E03492AA-9349-921C-26ED-37CB52317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" y="3042"/>
                <a:ext cx="54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75" name="Rectangle 192">
                <a:extLst>
                  <a:ext uri="{FF2B5EF4-FFF2-40B4-BE49-F238E27FC236}">
                    <a16:creationId xmlns:a16="http://schemas.microsoft.com/office/drawing/2014/main" id="{EAD69E8E-11D4-11BC-8FA3-AC8E51EB5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" y="3042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76" name="Rectangle 193">
                <a:extLst>
                  <a:ext uri="{FF2B5EF4-FFF2-40B4-BE49-F238E27FC236}">
                    <a16:creationId xmlns:a16="http://schemas.microsoft.com/office/drawing/2014/main" id="{0ABB96A9-652B-B4E4-8FE9-58A63237C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" y="3042"/>
                <a:ext cx="78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77" name="Rectangle 194">
                <a:extLst>
                  <a:ext uri="{FF2B5EF4-FFF2-40B4-BE49-F238E27FC236}">
                    <a16:creationId xmlns:a16="http://schemas.microsoft.com/office/drawing/2014/main" id="{60FBF637-17E7-C9E6-B8EE-16067A61E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" y="3042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78" name="Rectangle 195">
                <a:extLst>
                  <a:ext uri="{FF2B5EF4-FFF2-40B4-BE49-F238E27FC236}">
                    <a16:creationId xmlns:a16="http://schemas.microsoft.com/office/drawing/2014/main" id="{97DE1875-3BD5-244C-A057-07E3E8EED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" y="3042"/>
                <a:ext cx="233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79" name="Rectangle 196">
                <a:extLst>
                  <a:ext uri="{FF2B5EF4-FFF2-40B4-BE49-F238E27FC236}">
                    <a16:creationId xmlns:a16="http://schemas.microsoft.com/office/drawing/2014/main" id="{F1A304E2-E92A-8F24-5536-B48BCE28E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1" y="3042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80" name="Rectangle 197">
                <a:extLst>
                  <a:ext uri="{FF2B5EF4-FFF2-40B4-BE49-F238E27FC236}">
                    <a16:creationId xmlns:a16="http://schemas.microsoft.com/office/drawing/2014/main" id="{9D75269E-F2BF-12D4-7552-4EB4BA63A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3050"/>
                <a:ext cx="12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81" name="Rectangle 198">
                <a:extLst>
                  <a:ext uri="{FF2B5EF4-FFF2-40B4-BE49-F238E27FC236}">
                    <a16:creationId xmlns:a16="http://schemas.microsoft.com/office/drawing/2014/main" id="{5ECAB73B-20E8-0AED-6E11-DD144A623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" y="3050"/>
                <a:ext cx="8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82" name="Rectangle 199">
                <a:extLst>
                  <a:ext uri="{FF2B5EF4-FFF2-40B4-BE49-F238E27FC236}">
                    <a16:creationId xmlns:a16="http://schemas.microsoft.com/office/drawing/2014/main" id="{D0F3E367-CCD5-4F51-33D9-483309D06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" y="3050"/>
                <a:ext cx="8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83" name="Rectangle 200">
                <a:extLst>
                  <a:ext uri="{FF2B5EF4-FFF2-40B4-BE49-F238E27FC236}">
                    <a16:creationId xmlns:a16="http://schemas.microsoft.com/office/drawing/2014/main" id="{A0B07088-AD86-D1D7-1154-3FCE7AFD9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1" y="3050"/>
                <a:ext cx="11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84" name="Rectangle 201">
                <a:extLst>
                  <a:ext uri="{FF2B5EF4-FFF2-40B4-BE49-F238E27FC236}">
                    <a16:creationId xmlns:a16="http://schemas.microsoft.com/office/drawing/2014/main" id="{B52103B7-F6A2-5940-7BEE-A685406C2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3344"/>
                <a:ext cx="8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r>
                  <a:rPr lang="en-US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2</a:t>
                </a:r>
                <a:endParaRPr lang="ko-KR" altLang="ko-KR" sz="2400" dirty="0"/>
              </a:p>
            </p:txBody>
          </p:sp>
          <p:sp>
            <p:nvSpPr>
              <p:cNvPr id="16685" name="Rectangle 202">
                <a:extLst>
                  <a:ext uri="{FF2B5EF4-FFF2-40B4-BE49-F238E27FC236}">
                    <a16:creationId xmlns:a16="http://schemas.microsoft.com/office/drawing/2014/main" id="{BA6A1C14-70A1-82AF-7C9D-1FA5AEB23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" y="3344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86" name="Rectangle 203">
                <a:extLst>
                  <a:ext uri="{FF2B5EF4-FFF2-40B4-BE49-F238E27FC236}">
                    <a16:creationId xmlns:a16="http://schemas.microsoft.com/office/drawing/2014/main" id="{7FE0C9B1-85A8-FEF4-A305-45094469C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3344"/>
                <a:ext cx="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/>
              </a:p>
            </p:txBody>
          </p:sp>
          <p:sp>
            <p:nvSpPr>
              <p:cNvPr id="16687" name="Rectangle 204">
                <a:extLst>
                  <a:ext uri="{FF2B5EF4-FFF2-40B4-BE49-F238E27FC236}">
                    <a16:creationId xmlns:a16="http://schemas.microsoft.com/office/drawing/2014/main" id="{E03BF64B-C70E-7726-7395-549E0C70C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3277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88" name="Rectangle 205">
                <a:extLst>
                  <a:ext uri="{FF2B5EF4-FFF2-40B4-BE49-F238E27FC236}">
                    <a16:creationId xmlns:a16="http://schemas.microsoft.com/office/drawing/2014/main" id="{D80D11B8-3160-6A90-DEE7-55E9BF0B0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" y="3277"/>
                <a:ext cx="54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89" name="Rectangle 206">
                <a:extLst>
                  <a:ext uri="{FF2B5EF4-FFF2-40B4-BE49-F238E27FC236}">
                    <a16:creationId xmlns:a16="http://schemas.microsoft.com/office/drawing/2014/main" id="{9FB41385-B31A-964D-E4F7-3C13F0EFE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" y="327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90" name="Rectangle 207">
                <a:extLst>
                  <a:ext uri="{FF2B5EF4-FFF2-40B4-BE49-F238E27FC236}">
                    <a16:creationId xmlns:a16="http://schemas.microsoft.com/office/drawing/2014/main" id="{54612301-4E44-9F49-3238-C110ECD22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" y="3277"/>
                <a:ext cx="78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91" name="Rectangle 208">
                <a:extLst>
                  <a:ext uri="{FF2B5EF4-FFF2-40B4-BE49-F238E27FC236}">
                    <a16:creationId xmlns:a16="http://schemas.microsoft.com/office/drawing/2014/main" id="{2F2C0569-01EF-7925-6467-E4C526C5A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" y="327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6692" name="Rectangle 164">
                <a:extLst>
                  <a:ext uri="{FF2B5EF4-FFF2-40B4-BE49-F238E27FC236}">
                    <a16:creationId xmlns:a16="http://schemas.microsoft.com/office/drawing/2014/main" id="{2ADF0F7D-2C4F-D605-B822-76E4D55CD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" y="3103"/>
                <a:ext cx="4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en-US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1</a:t>
                </a:r>
                <a:endParaRPr lang="ko-KR" altLang="ko-KR" sz="2400" dirty="0"/>
              </a:p>
            </p:txBody>
          </p:sp>
          <p:sp>
            <p:nvSpPr>
              <p:cNvPr id="16693" name="Rectangle 166">
                <a:extLst>
                  <a:ext uri="{FF2B5EF4-FFF2-40B4-BE49-F238E27FC236}">
                    <a16:creationId xmlns:a16="http://schemas.microsoft.com/office/drawing/2014/main" id="{06710E65-2333-6B8A-B399-234496E3F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" y="3097"/>
                <a:ext cx="4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20</a:t>
                </a:r>
                <a:r>
                  <a:rPr lang="en-US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23</a:t>
                </a:r>
                <a:r>
                  <a:rPr lang="ko-KR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.0</a:t>
                </a:r>
                <a:r>
                  <a:rPr lang="en-US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3.13  </a:t>
                </a:r>
                <a:endParaRPr lang="ko-KR" altLang="ko-KR" sz="2400" dirty="0"/>
              </a:p>
            </p:txBody>
          </p:sp>
          <p:sp>
            <p:nvSpPr>
              <p:cNvPr id="16694" name="Rectangle 171">
                <a:extLst>
                  <a:ext uri="{FF2B5EF4-FFF2-40B4-BE49-F238E27FC236}">
                    <a16:creationId xmlns:a16="http://schemas.microsoft.com/office/drawing/2014/main" id="{6431ACDB-4BAC-079F-4808-7142B8588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0" y="3112"/>
                <a:ext cx="196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en-US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회사명</a:t>
                </a:r>
                <a:r>
                  <a:rPr lang="en-US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(</a:t>
                </a:r>
                <a:r>
                  <a:rPr lang="ko-KR" altLang="en-US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로고 포함</a:t>
                </a:r>
                <a:r>
                  <a:rPr lang="en-US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)</a:t>
                </a:r>
                <a:r>
                  <a:rPr lang="ko-KR" altLang="en-US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및 조직도 변경으로 인한 개정</a:t>
                </a:r>
                <a:r>
                  <a:rPr lang="ko-KR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 </a:t>
                </a:r>
                <a:endParaRPr lang="ko-KR" altLang="ko-KR" sz="2400" dirty="0"/>
              </a:p>
            </p:txBody>
          </p:sp>
          <p:sp>
            <p:nvSpPr>
              <p:cNvPr id="2" name="Rectangle 166">
                <a:extLst>
                  <a:ext uri="{FF2B5EF4-FFF2-40B4-BE49-F238E27FC236}">
                    <a16:creationId xmlns:a16="http://schemas.microsoft.com/office/drawing/2014/main" id="{AC7A379E-4FF4-639A-27A5-D0C2E3683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" y="3358"/>
                <a:ext cx="4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20</a:t>
                </a:r>
                <a:r>
                  <a:rPr lang="en-US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23</a:t>
                </a:r>
                <a:r>
                  <a:rPr lang="ko-KR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.0</a:t>
                </a:r>
                <a:r>
                  <a:rPr lang="en-US" altLang="ko-KR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9.01  </a:t>
                </a:r>
                <a:endParaRPr lang="ko-KR" altLang="ko-KR" sz="2400" dirty="0"/>
              </a:p>
            </p:txBody>
          </p:sp>
          <p:sp>
            <p:nvSpPr>
              <p:cNvPr id="3" name="Rectangle 171">
                <a:extLst>
                  <a:ext uri="{FF2B5EF4-FFF2-40B4-BE49-F238E27FC236}">
                    <a16:creationId xmlns:a16="http://schemas.microsoft.com/office/drawing/2014/main" id="{12439E7D-379B-1E5B-1A8E-B0EAF461E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2" y="3350"/>
                <a:ext cx="19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en-US" sz="1100" dirty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반도체사업부 조직변경 및 인사명령에 의한 개정</a:t>
                </a:r>
                <a:endParaRPr lang="ko-KR" altLang="ko-KR" sz="2400" dirty="0"/>
              </a:p>
            </p:txBody>
          </p:sp>
        </p:grpSp>
        <p:sp>
          <p:nvSpPr>
            <p:cNvPr id="16392" name="Rectangle 210">
              <a:extLst>
                <a:ext uri="{FF2B5EF4-FFF2-40B4-BE49-F238E27FC236}">
                  <a16:creationId xmlns:a16="http://schemas.microsoft.com/office/drawing/2014/main" id="{64788EC9-61D2-77B3-B32C-EA5ECF600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951" y="5202238"/>
              <a:ext cx="3703638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393" name="Rectangle 211">
              <a:extLst>
                <a:ext uri="{FF2B5EF4-FFF2-40B4-BE49-F238E27FC236}">
                  <a16:creationId xmlns:a16="http://schemas.microsoft.com/office/drawing/2014/main" id="{D9ACF465-7050-6584-FF25-80B19EEA8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5202238"/>
              <a:ext cx="17463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394" name="Rectangle 212">
              <a:extLst>
                <a:ext uri="{FF2B5EF4-FFF2-40B4-BE49-F238E27FC236}">
                  <a16:creationId xmlns:a16="http://schemas.microsoft.com/office/drawing/2014/main" id="{612A8D44-A2FC-79F5-3A92-8FA806A80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5214938"/>
              <a:ext cx="19050" cy="365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395" name="Rectangle 213">
              <a:extLst>
                <a:ext uri="{FF2B5EF4-FFF2-40B4-BE49-F238E27FC236}">
                  <a16:creationId xmlns:a16="http://schemas.microsoft.com/office/drawing/2014/main" id="{B52AB499-A34E-3261-2D38-7E8DDB7CE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5214938"/>
              <a:ext cx="12700" cy="365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396" name="Rectangle 214">
              <a:extLst>
                <a:ext uri="{FF2B5EF4-FFF2-40B4-BE49-F238E27FC236}">
                  <a16:creationId xmlns:a16="http://schemas.microsoft.com/office/drawing/2014/main" id="{1A30892F-EAB6-47B3-B35F-D670CAD5F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5214938"/>
              <a:ext cx="12700" cy="365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397" name="Rectangle 215">
              <a:extLst>
                <a:ext uri="{FF2B5EF4-FFF2-40B4-BE49-F238E27FC236}">
                  <a16:creationId xmlns:a16="http://schemas.microsoft.com/office/drawing/2014/main" id="{419CB47C-0CFB-0F87-F131-B41B23E72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5214938"/>
              <a:ext cx="17463" cy="365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398" name="Rectangle 216">
              <a:extLst>
                <a:ext uri="{FF2B5EF4-FFF2-40B4-BE49-F238E27FC236}">
                  <a16:creationId xmlns:a16="http://schemas.microsoft.com/office/drawing/2014/main" id="{D8A5319C-ED3F-BB71-121C-5DA7150F3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88" y="5688013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399" name="Rectangle 217">
              <a:extLst>
                <a:ext uri="{FF2B5EF4-FFF2-40B4-BE49-F238E27FC236}">
                  <a16:creationId xmlns:a16="http://schemas.microsoft.com/office/drawing/2014/main" id="{47855F1F-0B29-9BD5-518A-7277592E4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5688013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 dirty="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 dirty="0"/>
            </a:p>
          </p:txBody>
        </p:sp>
        <p:sp>
          <p:nvSpPr>
            <p:cNvPr id="16400" name="Rectangle 218">
              <a:extLst>
                <a:ext uri="{FF2B5EF4-FFF2-40B4-BE49-F238E27FC236}">
                  <a16:creationId xmlns:a16="http://schemas.microsoft.com/office/drawing/2014/main" id="{79041AA4-5F5B-DFD2-DDFF-52953B50D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563" y="5688013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01" name="Rectangle 219">
              <a:extLst>
                <a:ext uri="{FF2B5EF4-FFF2-40B4-BE49-F238E27FC236}">
                  <a16:creationId xmlns:a16="http://schemas.microsoft.com/office/drawing/2014/main" id="{C5FE5F61-355E-D06C-AC99-5C1E847F1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5580063"/>
              <a:ext cx="19050" cy="14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02" name="Rectangle 220">
              <a:extLst>
                <a:ext uri="{FF2B5EF4-FFF2-40B4-BE49-F238E27FC236}">
                  <a16:creationId xmlns:a16="http://schemas.microsoft.com/office/drawing/2014/main" id="{5E73357E-F001-86E9-7B05-96E3B0E16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6" y="5580063"/>
              <a:ext cx="863600" cy="14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03" name="Rectangle 221">
              <a:extLst>
                <a:ext uri="{FF2B5EF4-FFF2-40B4-BE49-F238E27FC236}">
                  <a16:creationId xmlns:a16="http://schemas.microsoft.com/office/drawing/2014/main" id="{649F22C8-4276-C14C-8B94-D9E6A4D23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5580063"/>
              <a:ext cx="12700" cy="14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04" name="Rectangle 222">
              <a:extLst>
                <a:ext uri="{FF2B5EF4-FFF2-40B4-BE49-F238E27FC236}">
                  <a16:creationId xmlns:a16="http://schemas.microsoft.com/office/drawing/2014/main" id="{94DC1447-290C-0003-357B-173CF7612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6" y="5580063"/>
              <a:ext cx="1247775" cy="14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05" name="Rectangle 223">
              <a:extLst>
                <a:ext uri="{FF2B5EF4-FFF2-40B4-BE49-F238E27FC236}">
                  <a16:creationId xmlns:a16="http://schemas.microsoft.com/office/drawing/2014/main" id="{AD062415-C758-9DAA-ECE8-3829574C2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5580063"/>
              <a:ext cx="12700" cy="14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06" name="Rectangle 224">
              <a:extLst>
                <a:ext uri="{FF2B5EF4-FFF2-40B4-BE49-F238E27FC236}">
                  <a16:creationId xmlns:a16="http://schemas.microsoft.com/office/drawing/2014/main" id="{674310B1-8AD5-DE1F-A214-C367D3F2F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951" y="5580063"/>
              <a:ext cx="3703638" cy="14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07" name="Rectangle 225">
              <a:extLst>
                <a:ext uri="{FF2B5EF4-FFF2-40B4-BE49-F238E27FC236}">
                  <a16:creationId xmlns:a16="http://schemas.microsoft.com/office/drawing/2014/main" id="{78641FFF-D020-156D-0FC2-3588FADDE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5580063"/>
              <a:ext cx="17463" cy="14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08" name="Rectangle 226">
              <a:extLst>
                <a:ext uri="{FF2B5EF4-FFF2-40B4-BE49-F238E27FC236}">
                  <a16:creationId xmlns:a16="http://schemas.microsoft.com/office/drawing/2014/main" id="{DC40CA18-DAA6-4854-0E38-690E6CF6F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5594350"/>
              <a:ext cx="19050" cy="368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09" name="Rectangle 227">
              <a:extLst>
                <a:ext uri="{FF2B5EF4-FFF2-40B4-BE49-F238E27FC236}">
                  <a16:creationId xmlns:a16="http://schemas.microsoft.com/office/drawing/2014/main" id="{F11E5795-D55D-682F-BED2-0475377F3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5594350"/>
              <a:ext cx="12700" cy="368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10" name="Rectangle 228">
              <a:extLst>
                <a:ext uri="{FF2B5EF4-FFF2-40B4-BE49-F238E27FC236}">
                  <a16:creationId xmlns:a16="http://schemas.microsoft.com/office/drawing/2014/main" id="{4EA49740-8298-305E-C268-C49F55583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5594350"/>
              <a:ext cx="12700" cy="368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11" name="Rectangle 229">
              <a:extLst>
                <a:ext uri="{FF2B5EF4-FFF2-40B4-BE49-F238E27FC236}">
                  <a16:creationId xmlns:a16="http://schemas.microsoft.com/office/drawing/2014/main" id="{E0D024DA-9C5F-07CC-EE88-ACCE2F0D8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5594350"/>
              <a:ext cx="17463" cy="368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12" name="Rectangle 230">
              <a:extLst>
                <a:ext uri="{FF2B5EF4-FFF2-40B4-BE49-F238E27FC236}">
                  <a16:creationId xmlns:a16="http://schemas.microsoft.com/office/drawing/2014/main" id="{CD8556B1-736B-AC66-B871-801A3D81A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88" y="6064250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13" name="Rectangle 231">
              <a:extLst>
                <a:ext uri="{FF2B5EF4-FFF2-40B4-BE49-F238E27FC236}">
                  <a16:creationId xmlns:a16="http://schemas.microsoft.com/office/drawing/2014/main" id="{880F7732-8CCA-EC70-46A0-202E172E3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6064250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14" name="Rectangle 232">
              <a:extLst>
                <a:ext uri="{FF2B5EF4-FFF2-40B4-BE49-F238E27FC236}">
                  <a16:creationId xmlns:a16="http://schemas.microsoft.com/office/drawing/2014/main" id="{987906E9-BB39-8AF9-B394-061303D03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563" y="6064250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15" name="Rectangle 233">
              <a:extLst>
                <a:ext uri="{FF2B5EF4-FFF2-40B4-BE49-F238E27FC236}">
                  <a16:creationId xmlns:a16="http://schemas.microsoft.com/office/drawing/2014/main" id="{201D2624-7E6F-753A-CAA3-F9CB57647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5962650"/>
              <a:ext cx="1905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16" name="Rectangle 234">
              <a:extLst>
                <a:ext uri="{FF2B5EF4-FFF2-40B4-BE49-F238E27FC236}">
                  <a16:creationId xmlns:a16="http://schemas.microsoft.com/office/drawing/2014/main" id="{F71D1EAE-4041-84B7-78EC-DD54BECCB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6" y="5962650"/>
              <a:ext cx="8636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17" name="Rectangle 235">
              <a:extLst>
                <a:ext uri="{FF2B5EF4-FFF2-40B4-BE49-F238E27FC236}">
                  <a16:creationId xmlns:a16="http://schemas.microsoft.com/office/drawing/2014/main" id="{5E46F6BD-A800-5877-D70C-A23161656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5962650"/>
              <a:ext cx="127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18" name="Rectangle 236">
              <a:extLst>
                <a:ext uri="{FF2B5EF4-FFF2-40B4-BE49-F238E27FC236}">
                  <a16:creationId xmlns:a16="http://schemas.microsoft.com/office/drawing/2014/main" id="{1434071E-B04C-47A2-01A3-F9B3ED4DD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6" y="5962650"/>
              <a:ext cx="1247775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19" name="Rectangle 237">
              <a:extLst>
                <a:ext uri="{FF2B5EF4-FFF2-40B4-BE49-F238E27FC236}">
                  <a16:creationId xmlns:a16="http://schemas.microsoft.com/office/drawing/2014/main" id="{72EDBAA5-901F-A871-19DD-7D6A3DE9E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5962650"/>
              <a:ext cx="127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20" name="Rectangle 238">
              <a:extLst>
                <a:ext uri="{FF2B5EF4-FFF2-40B4-BE49-F238E27FC236}">
                  <a16:creationId xmlns:a16="http://schemas.microsoft.com/office/drawing/2014/main" id="{B8935834-A97B-944F-7390-79AE7D3F9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951" y="5962650"/>
              <a:ext cx="3703638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21" name="Rectangle 239">
              <a:extLst>
                <a:ext uri="{FF2B5EF4-FFF2-40B4-BE49-F238E27FC236}">
                  <a16:creationId xmlns:a16="http://schemas.microsoft.com/office/drawing/2014/main" id="{ECF84513-18CB-3FE5-03B4-4FDF1C06B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5962650"/>
              <a:ext cx="17463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22" name="Rectangle 240">
              <a:extLst>
                <a:ext uri="{FF2B5EF4-FFF2-40B4-BE49-F238E27FC236}">
                  <a16:creationId xmlns:a16="http://schemas.microsoft.com/office/drawing/2014/main" id="{954AEB9C-9155-DC3B-F22C-E328704A6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5975350"/>
              <a:ext cx="19050" cy="357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23" name="Rectangle 241">
              <a:extLst>
                <a:ext uri="{FF2B5EF4-FFF2-40B4-BE49-F238E27FC236}">
                  <a16:creationId xmlns:a16="http://schemas.microsoft.com/office/drawing/2014/main" id="{A3930F0F-946A-6AFE-15E0-5B610B9E6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5975350"/>
              <a:ext cx="12700" cy="357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24" name="Rectangle 242">
              <a:extLst>
                <a:ext uri="{FF2B5EF4-FFF2-40B4-BE49-F238E27FC236}">
                  <a16:creationId xmlns:a16="http://schemas.microsoft.com/office/drawing/2014/main" id="{F9570D57-4BA0-DAB3-3ABB-25363A2ED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5975350"/>
              <a:ext cx="12700" cy="357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25" name="Rectangle 243">
              <a:extLst>
                <a:ext uri="{FF2B5EF4-FFF2-40B4-BE49-F238E27FC236}">
                  <a16:creationId xmlns:a16="http://schemas.microsoft.com/office/drawing/2014/main" id="{ADD9D5D7-2F96-5009-282B-376F6B93A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5975350"/>
              <a:ext cx="17463" cy="357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26" name="Rectangle 244">
              <a:extLst>
                <a:ext uri="{FF2B5EF4-FFF2-40B4-BE49-F238E27FC236}">
                  <a16:creationId xmlns:a16="http://schemas.microsoft.com/office/drawing/2014/main" id="{73522741-BF12-C588-11E7-DF9E8F935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88" y="6434138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27" name="Rectangle 245">
              <a:extLst>
                <a:ext uri="{FF2B5EF4-FFF2-40B4-BE49-F238E27FC236}">
                  <a16:creationId xmlns:a16="http://schemas.microsoft.com/office/drawing/2014/main" id="{646E0FA3-B96D-B3F3-FD28-2754B1498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6434138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28" name="Rectangle 246">
              <a:extLst>
                <a:ext uri="{FF2B5EF4-FFF2-40B4-BE49-F238E27FC236}">
                  <a16:creationId xmlns:a16="http://schemas.microsoft.com/office/drawing/2014/main" id="{111C2BDB-53AC-62D5-2162-30B100BDB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563" y="6434138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29" name="Rectangle 247">
              <a:extLst>
                <a:ext uri="{FF2B5EF4-FFF2-40B4-BE49-F238E27FC236}">
                  <a16:creationId xmlns:a16="http://schemas.microsoft.com/office/drawing/2014/main" id="{7B68DA54-0DC0-C710-5C5E-D91F58BA6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6332538"/>
              <a:ext cx="1905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30" name="Rectangle 248">
              <a:extLst>
                <a:ext uri="{FF2B5EF4-FFF2-40B4-BE49-F238E27FC236}">
                  <a16:creationId xmlns:a16="http://schemas.microsoft.com/office/drawing/2014/main" id="{231EE5F1-EDEB-40D9-9B0B-54F558421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6" y="6332538"/>
              <a:ext cx="8636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31" name="Rectangle 249">
              <a:extLst>
                <a:ext uri="{FF2B5EF4-FFF2-40B4-BE49-F238E27FC236}">
                  <a16:creationId xmlns:a16="http://schemas.microsoft.com/office/drawing/2014/main" id="{6938CAED-D95A-6451-C558-94165DA10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6332538"/>
              <a:ext cx="127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32" name="Rectangle 250">
              <a:extLst>
                <a:ext uri="{FF2B5EF4-FFF2-40B4-BE49-F238E27FC236}">
                  <a16:creationId xmlns:a16="http://schemas.microsoft.com/office/drawing/2014/main" id="{C4D03981-79D9-930A-8CDB-3A5968916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6" y="6332538"/>
              <a:ext cx="1247775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33" name="Rectangle 251">
              <a:extLst>
                <a:ext uri="{FF2B5EF4-FFF2-40B4-BE49-F238E27FC236}">
                  <a16:creationId xmlns:a16="http://schemas.microsoft.com/office/drawing/2014/main" id="{4E56B1E3-8D88-A36F-2DA0-F31C9AF2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6332538"/>
              <a:ext cx="127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34" name="Rectangle 252">
              <a:extLst>
                <a:ext uri="{FF2B5EF4-FFF2-40B4-BE49-F238E27FC236}">
                  <a16:creationId xmlns:a16="http://schemas.microsoft.com/office/drawing/2014/main" id="{D0F7971D-2B54-3CEB-669F-13537049A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951" y="6332538"/>
              <a:ext cx="3703638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35" name="Rectangle 253">
              <a:extLst>
                <a:ext uri="{FF2B5EF4-FFF2-40B4-BE49-F238E27FC236}">
                  <a16:creationId xmlns:a16="http://schemas.microsoft.com/office/drawing/2014/main" id="{B675C5BF-7112-9B3F-D6FA-66707F93B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6332538"/>
              <a:ext cx="17463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36" name="Rectangle 254">
              <a:extLst>
                <a:ext uri="{FF2B5EF4-FFF2-40B4-BE49-F238E27FC236}">
                  <a16:creationId xmlns:a16="http://schemas.microsoft.com/office/drawing/2014/main" id="{C42919F2-7E0C-4257-8EEA-5750AFAC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6345238"/>
              <a:ext cx="19050" cy="357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37" name="Rectangle 255">
              <a:extLst>
                <a:ext uri="{FF2B5EF4-FFF2-40B4-BE49-F238E27FC236}">
                  <a16:creationId xmlns:a16="http://schemas.microsoft.com/office/drawing/2014/main" id="{3F0E8437-45C0-05D5-273D-A4352D7EC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6345238"/>
              <a:ext cx="12700" cy="357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38" name="Rectangle 256">
              <a:extLst>
                <a:ext uri="{FF2B5EF4-FFF2-40B4-BE49-F238E27FC236}">
                  <a16:creationId xmlns:a16="http://schemas.microsoft.com/office/drawing/2014/main" id="{1851D5AE-1029-10F5-A899-71453F009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6345238"/>
              <a:ext cx="12700" cy="357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39" name="Rectangle 257">
              <a:extLst>
                <a:ext uri="{FF2B5EF4-FFF2-40B4-BE49-F238E27FC236}">
                  <a16:creationId xmlns:a16="http://schemas.microsoft.com/office/drawing/2014/main" id="{CCD03221-1E81-0C5E-575E-2BB9B2734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6345238"/>
              <a:ext cx="17463" cy="357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40" name="Rectangle 258">
              <a:extLst>
                <a:ext uri="{FF2B5EF4-FFF2-40B4-BE49-F238E27FC236}">
                  <a16:creationId xmlns:a16="http://schemas.microsoft.com/office/drawing/2014/main" id="{84316D31-3FFF-562A-2654-99C074688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88" y="6802438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41" name="Rectangle 259">
              <a:extLst>
                <a:ext uri="{FF2B5EF4-FFF2-40B4-BE49-F238E27FC236}">
                  <a16:creationId xmlns:a16="http://schemas.microsoft.com/office/drawing/2014/main" id="{F65ED936-FC2C-468E-3BFB-BD6A91FBE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6802438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42" name="Rectangle 260">
              <a:extLst>
                <a:ext uri="{FF2B5EF4-FFF2-40B4-BE49-F238E27FC236}">
                  <a16:creationId xmlns:a16="http://schemas.microsoft.com/office/drawing/2014/main" id="{EF74AF5A-9D3B-C0A7-2661-B14F1690B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563" y="6802438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43" name="Rectangle 261">
              <a:extLst>
                <a:ext uri="{FF2B5EF4-FFF2-40B4-BE49-F238E27FC236}">
                  <a16:creationId xmlns:a16="http://schemas.microsoft.com/office/drawing/2014/main" id="{C613568A-2165-2BA9-5071-34FB1BD0F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6702425"/>
              <a:ext cx="1905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44" name="Rectangle 262">
              <a:extLst>
                <a:ext uri="{FF2B5EF4-FFF2-40B4-BE49-F238E27FC236}">
                  <a16:creationId xmlns:a16="http://schemas.microsoft.com/office/drawing/2014/main" id="{4E450D17-BE19-2AA0-28DE-303DA4C77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6" y="6702425"/>
              <a:ext cx="8636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45" name="Rectangle 263">
              <a:extLst>
                <a:ext uri="{FF2B5EF4-FFF2-40B4-BE49-F238E27FC236}">
                  <a16:creationId xmlns:a16="http://schemas.microsoft.com/office/drawing/2014/main" id="{F8E09291-2419-B79D-F833-DD8E6EA13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6702425"/>
              <a:ext cx="127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46" name="Rectangle 264">
              <a:extLst>
                <a:ext uri="{FF2B5EF4-FFF2-40B4-BE49-F238E27FC236}">
                  <a16:creationId xmlns:a16="http://schemas.microsoft.com/office/drawing/2014/main" id="{4F7FD82F-86DB-6F17-4C82-B3C17307B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6" y="6702425"/>
              <a:ext cx="1247775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47" name="Rectangle 265">
              <a:extLst>
                <a:ext uri="{FF2B5EF4-FFF2-40B4-BE49-F238E27FC236}">
                  <a16:creationId xmlns:a16="http://schemas.microsoft.com/office/drawing/2014/main" id="{25F2EAC6-31E3-F489-B231-63B500387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6702425"/>
              <a:ext cx="127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48" name="Rectangle 266">
              <a:extLst>
                <a:ext uri="{FF2B5EF4-FFF2-40B4-BE49-F238E27FC236}">
                  <a16:creationId xmlns:a16="http://schemas.microsoft.com/office/drawing/2014/main" id="{04480B50-17C3-12C2-358F-B7BEC0383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951" y="6702425"/>
              <a:ext cx="3703638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49" name="Rectangle 267">
              <a:extLst>
                <a:ext uri="{FF2B5EF4-FFF2-40B4-BE49-F238E27FC236}">
                  <a16:creationId xmlns:a16="http://schemas.microsoft.com/office/drawing/2014/main" id="{2DB3D0A3-82A7-E738-DFF9-3D486F227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6702425"/>
              <a:ext cx="17463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50" name="Rectangle 268">
              <a:extLst>
                <a:ext uri="{FF2B5EF4-FFF2-40B4-BE49-F238E27FC236}">
                  <a16:creationId xmlns:a16="http://schemas.microsoft.com/office/drawing/2014/main" id="{FA6D8963-43FF-7CA8-A683-4A725141F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6715125"/>
              <a:ext cx="19050" cy="357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51" name="Rectangle 269">
              <a:extLst>
                <a:ext uri="{FF2B5EF4-FFF2-40B4-BE49-F238E27FC236}">
                  <a16:creationId xmlns:a16="http://schemas.microsoft.com/office/drawing/2014/main" id="{89AFE208-2E84-B213-00A9-EDDA897E6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6715125"/>
              <a:ext cx="12700" cy="357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52" name="Rectangle 270">
              <a:extLst>
                <a:ext uri="{FF2B5EF4-FFF2-40B4-BE49-F238E27FC236}">
                  <a16:creationId xmlns:a16="http://schemas.microsoft.com/office/drawing/2014/main" id="{B694556B-30E1-041D-5068-01FA4C7A0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6715125"/>
              <a:ext cx="12700" cy="357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53" name="Rectangle 271">
              <a:extLst>
                <a:ext uri="{FF2B5EF4-FFF2-40B4-BE49-F238E27FC236}">
                  <a16:creationId xmlns:a16="http://schemas.microsoft.com/office/drawing/2014/main" id="{C17ABEF6-74ED-F0AF-AD41-ED6F7F6F6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6715125"/>
              <a:ext cx="17463" cy="357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54" name="Rectangle 272">
              <a:extLst>
                <a:ext uri="{FF2B5EF4-FFF2-40B4-BE49-F238E27FC236}">
                  <a16:creationId xmlns:a16="http://schemas.microsoft.com/office/drawing/2014/main" id="{17A5D1CD-D66D-04BD-82A9-1C08CDBB8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88" y="7173913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55" name="Rectangle 273">
              <a:extLst>
                <a:ext uri="{FF2B5EF4-FFF2-40B4-BE49-F238E27FC236}">
                  <a16:creationId xmlns:a16="http://schemas.microsoft.com/office/drawing/2014/main" id="{3EBDDC45-72EB-7E94-A295-2EA24A631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7173913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56" name="Rectangle 274">
              <a:extLst>
                <a:ext uri="{FF2B5EF4-FFF2-40B4-BE49-F238E27FC236}">
                  <a16:creationId xmlns:a16="http://schemas.microsoft.com/office/drawing/2014/main" id="{D084CC58-072F-B31B-97B5-F037A2863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563" y="7173913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57" name="Rectangle 275">
              <a:extLst>
                <a:ext uri="{FF2B5EF4-FFF2-40B4-BE49-F238E27FC236}">
                  <a16:creationId xmlns:a16="http://schemas.microsoft.com/office/drawing/2014/main" id="{863CC613-7471-1DDE-160A-380D946A4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7072313"/>
              <a:ext cx="1905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58" name="Rectangle 276">
              <a:extLst>
                <a:ext uri="{FF2B5EF4-FFF2-40B4-BE49-F238E27FC236}">
                  <a16:creationId xmlns:a16="http://schemas.microsoft.com/office/drawing/2014/main" id="{7FF3D92E-06A0-AA5D-24F1-FDE63FF04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6" y="7072313"/>
              <a:ext cx="8636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59" name="Rectangle 277">
              <a:extLst>
                <a:ext uri="{FF2B5EF4-FFF2-40B4-BE49-F238E27FC236}">
                  <a16:creationId xmlns:a16="http://schemas.microsoft.com/office/drawing/2014/main" id="{883E8822-08CC-DE0E-39BE-8583707D5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7072313"/>
              <a:ext cx="127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60" name="Rectangle 278">
              <a:extLst>
                <a:ext uri="{FF2B5EF4-FFF2-40B4-BE49-F238E27FC236}">
                  <a16:creationId xmlns:a16="http://schemas.microsoft.com/office/drawing/2014/main" id="{A3A965F5-4AD2-7FE2-7012-65948F3A8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6" y="7072313"/>
              <a:ext cx="1247775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61" name="Rectangle 279">
              <a:extLst>
                <a:ext uri="{FF2B5EF4-FFF2-40B4-BE49-F238E27FC236}">
                  <a16:creationId xmlns:a16="http://schemas.microsoft.com/office/drawing/2014/main" id="{03A03375-C429-7CDB-5600-CED7E9DA8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7072313"/>
              <a:ext cx="127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62" name="Rectangle 280">
              <a:extLst>
                <a:ext uri="{FF2B5EF4-FFF2-40B4-BE49-F238E27FC236}">
                  <a16:creationId xmlns:a16="http://schemas.microsoft.com/office/drawing/2014/main" id="{37FA0C00-7265-BBD0-DFBC-4005AF1BC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951" y="7072313"/>
              <a:ext cx="3703638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63" name="Rectangle 281">
              <a:extLst>
                <a:ext uri="{FF2B5EF4-FFF2-40B4-BE49-F238E27FC236}">
                  <a16:creationId xmlns:a16="http://schemas.microsoft.com/office/drawing/2014/main" id="{B3F5CCE7-466F-F11C-79D8-4445753A8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7072313"/>
              <a:ext cx="17463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64" name="Rectangle 282">
              <a:extLst>
                <a:ext uri="{FF2B5EF4-FFF2-40B4-BE49-F238E27FC236}">
                  <a16:creationId xmlns:a16="http://schemas.microsoft.com/office/drawing/2014/main" id="{9427524F-5180-690C-F359-A3E173D7E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7085013"/>
              <a:ext cx="19050" cy="355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65" name="Rectangle 283">
              <a:extLst>
                <a:ext uri="{FF2B5EF4-FFF2-40B4-BE49-F238E27FC236}">
                  <a16:creationId xmlns:a16="http://schemas.microsoft.com/office/drawing/2014/main" id="{183D3859-7380-100D-54EF-C803E0D6F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7085013"/>
              <a:ext cx="12700" cy="355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66" name="Rectangle 284">
              <a:extLst>
                <a:ext uri="{FF2B5EF4-FFF2-40B4-BE49-F238E27FC236}">
                  <a16:creationId xmlns:a16="http://schemas.microsoft.com/office/drawing/2014/main" id="{2FDF486B-25A2-5692-14CA-9D2161564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7085013"/>
              <a:ext cx="12700" cy="355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67" name="Rectangle 285">
              <a:extLst>
                <a:ext uri="{FF2B5EF4-FFF2-40B4-BE49-F238E27FC236}">
                  <a16:creationId xmlns:a16="http://schemas.microsoft.com/office/drawing/2014/main" id="{F720CC64-D0AD-705C-70DE-D98E81BDE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7085013"/>
              <a:ext cx="17463" cy="355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68" name="Rectangle 286">
              <a:extLst>
                <a:ext uri="{FF2B5EF4-FFF2-40B4-BE49-F238E27FC236}">
                  <a16:creationId xmlns:a16="http://schemas.microsoft.com/office/drawing/2014/main" id="{599C24A7-14B3-7417-45E9-3D35A8A91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88" y="7545388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69" name="Rectangle 287">
              <a:extLst>
                <a:ext uri="{FF2B5EF4-FFF2-40B4-BE49-F238E27FC236}">
                  <a16:creationId xmlns:a16="http://schemas.microsoft.com/office/drawing/2014/main" id="{57C5DCBC-F33C-843F-DF2E-B6513DD4E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7545388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70" name="Rectangle 288">
              <a:extLst>
                <a:ext uri="{FF2B5EF4-FFF2-40B4-BE49-F238E27FC236}">
                  <a16:creationId xmlns:a16="http://schemas.microsoft.com/office/drawing/2014/main" id="{248F7832-7AD2-A9A6-5F52-B0B2FFE3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563" y="7545388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  <p:sp>
          <p:nvSpPr>
            <p:cNvPr id="16471" name="Rectangle 289">
              <a:extLst>
                <a:ext uri="{FF2B5EF4-FFF2-40B4-BE49-F238E27FC236}">
                  <a16:creationId xmlns:a16="http://schemas.microsoft.com/office/drawing/2014/main" id="{CC2922E1-4E77-D618-C6F5-FE5B981E7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7440613"/>
              <a:ext cx="1905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72" name="Rectangle 290">
              <a:extLst>
                <a:ext uri="{FF2B5EF4-FFF2-40B4-BE49-F238E27FC236}">
                  <a16:creationId xmlns:a16="http://schemas.microsoft.com/office/drawing/2014/main" id="{44A4A757-41D5-3047-AC50-5F70DF729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6" y="7440613"/>
              <a:ext cx="8636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73" name="Rectangle 291">
              <a:extLst>
                <a:ext uri="{FF2B5EF4-FFF2-40B4-BE49-F238E27FC236}">
                  <a16:creationId xmlns:a16="http://schemas.microsoft.com/office/drawing/2014/main" id="{62661775-D18A-EC52-F1CC-6CDEF6345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7440613"/>
              <a:ext cx="127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74" name="Rectangle 292">
              <a:extLst>
                <a:ext uri="{FF2B5EF4-FFF2-40B4-BE49-F238E27FC236}">
                  <a16:creationId xmlns:a16="http://schemas.microsoft.com/office/drawing/2014/main" id="{5979647F-2E5D-7B47-7BF8-91B64546E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6" y="7440613"/>
              <a:ext cx="1247775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75" name="Rectangle 293">
              <a:extLst>
                <a:ext uri="{FF2B5EF4-FFF2-40B4-BE49-F238E27FC236}">
                  <a16:creationId xmlns:a16="http://schemas.microsoft.com/office/drawing/2014/main" id="{53C16EB5-C5E7-82F6-E9A8-21ACB39C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7440613"/>
              <a:ext cx="127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76" name="Rectangle 294">
              <a:extLst>
                <a:ext uri="{FF2B5EF4-FFF2-40B4-BE49-F238E27FC236}">
                  <a16:creationId xmlns:a16="http://schemas.microsoft.com/office/drawing/2014/main" id="{47F91B74-6479-C7BB-37E0-B2F16A45E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951" y="7440613"/>
              <a:ext cx="3703638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77" name="Rectangle 295">
              <a:extLst>
                <a:ext uri="{FF2B5EF4-FFF2-40B4-BE49-F238E27FC236}">
                  <a16:creationId xmlns:a16="http://schemas.microsoft.com/office/drawing/2014/main" id="{C1313ABD-3396-CB29-5941-0FE1E2535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7440613"/>
              <a:ext cx="17463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78" name="Rectangle 296">
              <a:extLst>
                <a:ext uri="{FF2B5EF4-FFF2-40B4-BE49-F238E27FC236}">
                  <a16:creationId xmlns:a16="http://schemas.microsoft.com/office/drawing/2014/main" id="{A67F2C95-0708-802F-27C2-B6C29BE10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7453313"/>
              <a:ext cx="19050" cy="3635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79" name="Rectangle 297">
              <a:extLst>
                <a:ext uri="{FF2B5EF4-FFF2-40B4-BE49-F238E27FC236}">
                  <a16:creationId xmlns:a16="http://schemas.microsoft.com/office/drawing/2014/main" id="{09E3EC9D-6AFD-241A-63AD-653F8367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7816850"/>
              <a:ext cx="19050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80" name="Rectangle 298">
              <a:extLst>
                <a:ext uri="{FF2B5EF4-FFF2-40B4-BE49-F238E27FC236}">
                  <a16:creationId xmlns:a16="http://schemas.microsoft.com/office/drawing/2014/main" id="{81177D86-2E3D-E146-FD62-2FBB0ED0F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7816850"/>
              <a:ext cx="19050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81" name="Rectangle 299">
              <a:extLst>
                <a:ext uri="{FF2B5EF4-FFF2-40B4-BE49-F238E27FC236}">
                  <a16:creationId xmlns:a16="http://schemas.microsoft.com/office/drawing/2014/main" id="{4B91898A-7EDC-E31A-0BBC-7CF006E20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6" y="7816850"/>
              <a:ext cx="863600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82" name="Rectangle 300">
              <a:extLst>
                <a:ext uri="{FF2B5EF4-FFF2-40B4-BE49-F238E27FC236}">
                  <a16:creationId xmlns:a16="http://schemas.microsoft.com/office/drawing/2014/main" id="{997E39C2-B5D4-2C42-DC37-C8CEB7845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7453313"/>
              <a:ext cx="12700" cy="3635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83" name="Rectangle 301">
              <a:extLst>
                <a:ext uri="{FF2B5EF4-FFF2-40B4-BE49-F238E27FC236}">
                  <a16:creationId xmlns:a16="http://schemas.microsoft.com/office/drawing/2014/main" id="{FE45EA42-939C-9CC1-24E0-80ABFFFE2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6" y="7816850"/>
              <a:ext cx="19050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84" name="Rectangle 302">
              <a:extLst>
                <a:ext uri="{FF2B5EF4-FFF2-40B4-BE49-F238E27FC236}">
                  <a16:creationId xmlns:a16="http://schemas.microsoft.com/office/drawing/2014/main" id="{9513DCBA-6711-0B63-0543-3AABB2F7E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826" y="7816850"/>
              <a:ext cx="1241425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85" name="Rectangle 303">
              <a:extLst>
                <a:ext uri="{FF2B5EF4-FFF2-40B4-BE49-F238E27FC236}">
                  <a16:creationId xmlns:a16="http://schemas.microsoft.com/office/drawing/2014/main" id="{5B7FA62A-7582-23A6-1CEE-4768EF5F7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7453313"/>
              <a:ext cx="12700" cy="3635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86" name="Rectangle 304">
              <a:extLst>
                <a:ext uri="{FF2B5EF4-FFF2-40B4-BE49-F238E27FC236}">
                  <a16:creationId xmlns:a16="http://schemas.microsoft.com/office/drawing/2014/main" id="{680192D9-75BC-0552-80AB-0A4A2A42C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7816850"/>
              <a:ext cx="19050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87" name="Rectangle 305">
              <a:extLst>
                <a:ext uri="{FF2B5EF4-FFF2-40B4-BE49-F238E27FC236}">
                  <a16:creationId xmlns:a16="http://schemas.microsoft.com/office/drawing/2014/main" id="{F0E17208-AFB2-C7EB-6DA6-DF86A3457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301" y="7816850"/>
              <a:ext cx="369728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88" name="Rectangle 306">
              <a:extLst>
                <a:ext uri="{FF2B5EF4-FFF2-40B4-BE49-F238E27FC236}">
                  <a16:creationId xmlns:a16="http://schemas.microsoft.com/office/drawing/2014/main" id="{5AE875F5-BAB7-1643-7C1D-EF85F8429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7453313"/>
              <a:ext cx="17463" cy="3635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89" name="Rectangle 307">
              <a:extLst>
                <a:ext uri="{FF2B5EF4-FFF2-40B4-BE49-F238E27FC236}">
                  <a16:creationId xmlns:a16="http://schemas.microsoft.com/office/drawing/2014/main" id="{07ACCD15-2944-DBDB-FF7F-F68BA0B1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7816850"/>
              <a:ext cx="17463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90" name="Rectangle 308">
              <a:extLst>
                <a:ext uri="{FF2B5EF4-FFF2-40B4-BE49-F238E27FC236}">
                  <a16:creationId xmlns:a16="http://schemas.microsoft.com/office/drawing/2014/main" id="{E458AF84-A4A6-06B3-90C9-DB8297856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7816850"/>
              <a:ext cx="17463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16491" name="Rectangle 309">
              <a:extLst>
                <a:ext uri="{FF2B5EF4-FFF2-40B4-BE49-F238E27FC236}">
                  <a16:creationId xmlns:a16="http://schemas.microsoft.com/office/drawing/2014/main" id="{865E9EAF-A0AF-70C1-61EE-59E813938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63" y="7861300"/>
              <a:ext cx="1095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ko-KR" sz="1100">
                  <a:solidFill>
                    <a:srgbClr val="000000"/>
                  </a:solidFill>
                  <a:latin typeface="맑은 고딕" panose="020B0503020000020004" pitchFamily="50" charset="-127"/>
                </a:rPr>
                <a:t> </a:t>
              </a:r>
              <a:endParaRPr lang="ko-KR" altLang="ko-KR" sz="24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바닥글 개체 틀 1">
            <a:extLst>
              <a:ext uri="{FF2B5EF4-FFF2-40B4-BE49-F238E27FC236}">
                <a16:creationId xmlns:a16="http://schemas.microsoft.com/office/drawing/2014/main" id="{B023586C-B0A9-B0D4-7B62-6D5CAB937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33795" name="슬라이드 번호 개체 틀 2">
            <a:extLst>
              <a:ext uri="{FF2B5EF4-FFF2-40B4-BE49-F238E27FC236}">
                <a16:creationId xmlns:a16="http://schemas.microsoft.com/office/drawing/2014/main" id="{2E55DFD7-5201-7FAF-1C2D-2A598F926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6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20/22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CC0259A-12F1-8777-8C20-5B31C446A171}"/>
              </a:ext>
            </a:extLst>
          </p:cNvPr>
          <p:cNvSpPr/>
          <p:nvPr/>
        </p:nvSpPr>
        <p:spPr>
          <a:xfrm>
            <a:off x="404813" y="3208338"/>
            <a:ext cx="6119812" cy="622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6.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품질경영시스템 구성</a:t>
            </a:r>
          </a:p>
          <a:p>
            <a:pPr indent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(1) ISO 9001:2015 &amp; IATF 16949:2016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규격이 요구하는 문서화된 정보</a:t>
            </a:r>
          </a:p>
          <a:p>
            <a:pPr indent="635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(2)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프로세스의 효과적인 기획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운영 및 관리를 보장하기 위하여 조직이 필요로 하는 문서화된 정보</a:t>
            </a:r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2DF7DC0C-9389-CDE6-12E2-5FBB32437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6. </a:t>
            </a:r>
            <a:r>
              <a:rPr lang="ko-KR" altLang="en-US" sz="1500" b="1"/>
              <a:t>품질경영시스템 구성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70232DC-9BCF-9A83-12D0-FDA49D78B47D}"/>
              </a:ext>
            </a:extLst>
          </p:cNvPr>
          <p:cNvSpPr/>
          <p:nvPr/>
        </p:nvSpPr>
        <p:spPr>
          <a:xfrm>
            <a:off x="406400" y="2124075"/>
            <a:ext cx="6119813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eaLnBrk="1" hangingPunct="1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외주업무 관리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-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제품 적합성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: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수입검사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-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품질경영시스템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: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상세 내용은 거래선 관리 절차서 따름</a:t>
            </a:r>
            <a:endParaRPr lang="en-US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               -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성과 모니터링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: 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상세 내용은 거래선 관리 절차서 따름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</p:txBody>
      </p:sp>
      <p:grpSp>
        <p:nvGrpSpPr>
          <p:cNvPr id="33799" name="그룹 1">
            <a:extLst>
              <a:ext uri="{FF2B5EF4-FFF2-40B4-BE49-F238E27FC236}">
                <a16:creationId xmlns:a16="http://schemas.microsoft.com/office/drawing/2014/main" id="{5C465460-CEB4-C844-A5F5-9A1B06B8A107}"/>
              </a:ext>
            </a:extLst>
          </p:cNvPr>
          <p:cNvGrpSpPr>
            <a:grpSpLocks/>
          </p:cNvGrpSpPr>
          <p:nvPr/>
        </p:nvGrpSpPr>
        <p:grpSpPr bwMode="auto">
          <a:xfrm>
            <a:off x="366713" y="4341813"/>
            <a:ext cx="6124575" cy="2924175"/>
            <a:chOff x="0" y="0"/>
            <a:chExt cx="6124575" cy="2924175"/>
          </a:xfrm>
        </p:grpSpPr>
        <p:grpSp>
          <p:nvGrpSpPr>
            <p:cNvPr id="33800" name="그룹 2">
              <a:extLst>
                <a:ext uri="{FF2B5EF4-FFF2-40B4-BE49-F238E27FC236}">
                  <a16:creationId xmlns:a16="http://schemas.microsoft.com/office/drawing/2014/main" id="{53C63B61-7ADD-366C-0676-3141F9A56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124575" cy="2924175"/>
              <a:chOff x="0" y="0"/>
              <a:chExt cx="6124575" cy="2924175"/>
            </a:xfrm>
          </p:grpSpPr>
          <p:sp>
            <p:nvSpPr>
              <p:cNvPr id="33809" name="자유형: 도형 13">
                <a:extLst>
                  <a:ext uri="{FF2B5EF4-FFF2-40B4-BE49-F238E27FC236}">
                    <a16:creationId xmlns:a16="http://schemas.microsoft.com/office/drawing/2014/main" id="{287E0213-7BD1-741D-9D58-9268C07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752850" cy="2924175"/>
              </a:xfrm>
              <a:custGeom>
                <a:avLst/>
                <a:gdLst>
                  <a:gd name="T0" fmla="*/ 1866900 w 3752850"/>
                  <a:gd name="T1" fmla="*/ 0 h 2924175"/>
                  <a:gd name="T2" fmla="*/ 0 w 3752850"/>
                  <a:gd name="T3" fmla="*/ 2924175 h 2924175"/>
                  <a:gd name="T4" fmla="*/ 3752850 w 3752850"/>
                  <a:gd name="T5" fmla="*/ 2924175 h 2924175"/>
                  <a:gd name="T6" fmla="*/ 1866900 w 3752850"/>
                  <a:gd name="T7" fmla="*/ 0 h 2924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52850" h="2924175">
                    <a:moveTo>
                      <a:pt x="1866900" y="0"/>
                    </a:moveTo>
                    <a:lnTo>
                      <a:pt x="0" y="2924175"/>
                    </a:lnTo>
                    <a:lnTo>
                      <a:pt x="3752850" y="2924175"/>
                    </a:lnTo>
                    <a:lnTo>
                      <a:pt x="18669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18288" tIns="0" rIns="0" bIns="0" anchor="ctr"/>
              <a:lstStyle/>
              <a:p>
                <a:endParaRPr lang="ko-KR" altLang="en-US"/>
              </a:p>
            </p:txBody>
          </p:sp>
          <p:sp>
            <p:nvSpPr>
              <p:cNvPr id="33810" name="자유형: 도형 14">
                <a:extLst>
                  <a:ext uri="{FF2B5EF4-FFF2-40B4-BE49-F238E27FC236}">
                    <a16:creationId xmlns:a16="http://schemas.microsoft.com/office/drawing/2014/main" id="{6D301A57-96ED-743A-C426-65BE28D4D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425" y="9525"/>
                <a:ext cx="4248150" cy="2914650"/>
              </a:xfrm>
              <a:custGeom>
                <a:avLst/>
                <a:gdLst>
                  <a:gd name="T0" fmla="*/ 0 w 4248150"/>
                  <a:gd name="T1" fmla="*/ 0 h 2914650"/>
                  <a:gd name="T2" fmla="*/ 2352675 w 4248150"/>
                  <a:gd name="T3" fmla="*/ 9525 h 2914650"/>
                  <a:gd name="T4" fmla="*/ 4248150 w 4248150"/>
                  <a:gd name="T5" fmla="*/ 2905125 h 2914650"/>
                  <a:gd name="T6" fmla="*/ 1857375 w 4248150"/>
                  <a:gd name="T7" fmla="*/ 2914650 h 2914650"/>
                  <a:gd name="T8" fmla="*/ 0 w 4248150"/>
                  <a:gd name="T9" fmla="*/ 0 h 29146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48150" h="2914650">
                    <a:moveTo>
                      <a:pt x="0" y="0"/>
                    </a:moveTo>
                    <a:lnTo>
                      <a:pt x="2352675" y="9525"/>
                    </a:lnTo>
                    <a:lnTo>
                      <a:pt x="4248150" y="2905125"/>
                    </a:lnTo>
                    <a:lnTo>
                      <a:pt x="1857375" y="2914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18288" tIns="0" rIns="0" bIns="0" anchor="ctr"/>
              <a:lstStyle/>
              <a:p>
                <a:endParaRPr lang="ko-KR" altLang="en-US"/>
              </a:p>
            </p:txBody>
          </p:sp>
          <p:cxnSp>
            <p:nvCxnSpPr>
              <p:cNvPr id="33811" name="직선 연결선 15">
                <a:extLst>
                  <a:ext uri="{FF2B5EF4-FFF2-40B4-BE49-F238E27FC236}">
                    <a16:creationId xmlns:a16="http://schemas.microsoft.com/office/drawing/2014/main" id="{F6256409-A9ED-1939-D0EA-7D56C306B2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38250" y="1000125"/>
                <a:ext cx="363855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812" name="직선 연결선 16">
                <a:extLst>
                  <a:ext uri="{FF2B5EF4-FFF2-40B4-BE49-F238E27FC236}">
                    <a16:creationId xmlns:a16="http://schemas.microsoft.com/office/drawing/2014/main" id="{DF388116-43BC-5B0A-765F-923A3DAAE1B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1050" y="1638300"/>
                <a:ext cx="455295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813" name="직선 연결선 17">
                <a:extLst>
                  <a:ext uri="{FF2B5EF4-FFF2-40B4-BE49-F238E27FC236}">
                    <a16:creationId xmlns:a16="http://schemas.microsoft.com/office/drawing/2014/main" id="{BCDC30A1-498C-8299-4DD7-64ECDD7BDA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1000" y="2286000"/>
                <a:ext cx="5362575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47D231B5-78A2-CF44-D38F-BBA2EEADE357}"/>
                </a:ext>
              </a:extLst>
            </p:cNvPr>
            <p:cNvSpPr txBox="1"/>
            <p:nvPr/>
          </p:nvSpPr>
          <p:spPr>
            <a:xfrm>
              <a:off x="1419225" y="581025"/>
              <a:ext cx="890587" cy="3365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/>
                <a:t>품질매뉴얼</a:t>
              </a: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05B40944-6597-9810-AAC3-9C347297799B}"/>
                </a:ext>
              </a:extLst>
            </p:cNvPr>
            <p:cNvSpPr txBox="1"/>
            <p:nvPr/>
          </p:nvSpPr>
          <p:spPr>
            <a:xfrm>
              <a:off x="1504950" y="1171575"/>
              <a:ext cx="749300" cy="3365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/>
                <a:t>프로세스</a:t>
              </a: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6878B4C9-0E0E-D956-8E28-3AB618C9A987}"/>
                </a:ext>
              </a:extLst>
            </p:cNvPr>
            <p:cNvSpPr txBox="1"/>
            <p:nvPr/>
          </p:nvSpPr>
          <p:spPr>
            <a:xfrm>
              <a:off x="1590332" y="1809750"/>
              <a:ext cx="607859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dirty="0"/>
                <a:t>절차서</a:t>
              </a:r>
            </a:p>
          </p:txBody>
        </p:sp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41C67A55-C4C2-C13D-36C6-8979245825E9}"/>
                </a:ext>
              </a:extLst>
            </p:cNvPr>
            <p:cNvSpPr txBox="1"/>
            <p:nvPr/>
          </p:nvSpPr>
          <p:spPr>
            <a:xfrm>
              <a:off x="1295400" y="2457450"/>
              <a:ext cx="1243012" cy="3365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/>
                <a:t>기준서</a:t>
              </a:r>
              <a:r>
                <a:rPr lang="en-US" altLang="ko-KR"/>
                <a:t>,</a:t>
              </a:r>
              <a:r>
                <a:rPr lang="ko-KR" altLang="en-US"/>
                <a:t>표준</a:t>
              </a:r>
              <a:r>
                <a:rPr lang="en-US" altLang="ko-KR"/>
                <a:t>,</a:t>
              </a:r>
              <a:r>
                <a:rPr lang="ko-KR" altLang="en-US"/>
                <a:t>도면</a:t>
              </a:r>
            </a:p>
          </p:txBody>
        </p:sp>
        <p:sp>
          <p:nvSpPr>
            <p:cNvPr id="10" name="TextBox 26">
              <a:extLst>
                <a:ext uri="{FF2B5EF4-FFF2-40B4-BE49-F238E27FC236}">
                  <a16:creationId xmlns:a16="http://schemas.microsoft.com/office/drawing/2014/main" id="{D0F0FFE3-A9B9-A48F-445C-D4D584CF1B9A}"/>
                </a:ext>
              </a:extLst>
            </p:cNvPr>
            <p:cNvSpPr txBox="1"/>
            <p:nvPr/>
          </p:nvSpPr>
          <p:spPr>
            <a:xfrm>
              <a:off x="2398712" y="285750"/>
              <a:ext cx="2066925" cy="5365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/>
                <a:t>품질시스템 기본사항을 정한 문서</a:t>
              </a:r>
              <a:endParaRPr lang="en-US" altLang="ko-KR" sz="1000"/>
            </a:p>
            <a:p>
              <a:pPr algn="ctr">
                <a:defRPr/>
              </a:pPr>
              <a:r>
                <a:rPr lang="en-US" altLang="ko-KR" sz="1000"/>
                <a:t>(IATF16949 </a:t>
              </a:r>
              <a:r>
                <a:rPr lang="ko-KR" altLang="en-US" sz="1000"/>
                <a:t>요구사항 포함</a:t>
              </a:r>
              <a:r>
                <a:rPr lang="en-US" altLang="ko-KR" sz="1000"/>
                <a:t>)</a:t>
              </a:r>
              <a:endParaRPr lang="ko-KR" altLang="en-US" sz="1000"/>
            </a:p>
          </p:txBody>
        </p:sp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E7D8D3F1-3F6C-F954-EFA2-9BE31D372B0D}"/>
                </a:ext>
              </a:extLst>
            </p:cNvPr>
            <p:cNvSpPr txBox="1"/>
            <p:nvPr/>
          </p:nvSpPr>
          <p:spPr>
            <a:xfrm>
              <a:off x="2751137" y="1171575"/>
              <a:ext cx="2352675" cy="3143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/>
                <a:t>품질시스템의 입력과 출력을 정한 문서</a:t>
              </a:r>
              <a:endParaRPr lang="en-US" altLang="ko-KR" sz="1000"/>
            </a:p>
          </p:txBody>
        </p:sp>
        <p:sp>
          <p:nvSpPr>
            <p:cNvPr id="12" name="TextBox 28">
              <a:extLst>
                <a:ext uri="{FF2B5EF4-FFF2-40B4-BE49-F238E27FC236}">
                  <a16:creationId xmlns:a16="http://schemas.microsoft.com/office/drawing/2014/main" id="{59B20581-177D-D162-9B00-A893A51F0479}"/>
                </a:ext>
              </a:extLst>
            </p:cNvPr>
            <p:cNvSpPr txBox="1"/>
            <p:nvPr/>
          </p:nvSpPr>
          <p:spPr>
            <a:xfrm>
              <a:off x="3178175" y="1838325"/>
              <a:ext cx="2355850" cy="3143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/>
                <a:t>업무처리의 절차</a:t>
              </a:r>
              <a:r>
                <a:rPr lang="en-US" altLang="ko-KR" sz="1000"/>
                <a:t>,</a:t>
              </a:r>
              <a:r>
                <a:rPr lang="ko-KR" altLang="en-US" sz="1000"/>
                <a:t>기준등을 서술한 문서</a:t>
              </a:r>
              <a:endParaRPr lang="en-US" altLang="ko-KR" sz="1000"/>
            </a:p>
          </p:txBody>
        </p:sp>
        <p:sp>
          <p:nvSpPr>
            <p:cNvPr id="13" name="TextBox 29">
              <a:extLst>
                <a:ext uri="{FF2B5EF4-FFF2-40B4-BE49-F238E27FC236}">
                  <a16:creationId xmlns:a16="http://schemas.microsoft.com/office/drawing/2014/main" id="{8DD9E2E9-4C51-563F-9A6E-083D993DAE65}"/>
                </a:ext>
              </a:extLst>
            </p:cNvPr>
            <p:cNvSpPr txBox="1"/>
            <p:nvPr/>
          </p:nvSpPr>
          <p:spPr>
            <a:xfrm>
              <a:off x="3679825" y="2352675"/>
              <a:ext cx="2001837" cy="5365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/>
                <a:t>제품</a:t>
              </a:r>
              <a:r>
                <a:rPr lang="en-US" altLang="ko-KR" sz="1000"/>
                <a:t>,</a:t>
              </a:r>
              <a:r>
                <a:rPr lang="ko-KR" altLang="en-US" sz="1000"/>
                <a:t>부품</a:t>
              </a:r>
              <a:r>
                <a:rPr lang="en-US" altLang="ko-KR" sz="1000"/>
                <a:t>,</a:t>
              </a:r>
              <a:r>
                <a:rPr lang="ko-KR" altLang="en-US" sz="1000"/>
                <a:t>재료 등의 품질에 관한</a:t>
              </a:r>
              <a:endParaRPr lang="en-US" altLang="ko-KR" sz="1000"/>
            </a:p>
            <a:p>
              <a:pPr algn="ctr">
                <a:defRPr/>
              </a:pPr>
              <a:r>
                <a:rPr lang="ko-KR" altLang="en-US" sz="1000"/>
                <a:t>사항을 정한 문서</a:t>
              </a:r>
              <a:endParaRPr lang="en-US" altLang="ko-KR" sz="10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바닥글 개체 틀 1">
            <a:extLst>
              <a:ext uri="{FF2B5EF4-FFF2-40B4-BE49-F238E27FC236}">
                <a16:creationId xmlns:a16="http://schemas.microsoft.com/office/drawing/2014/main" id="{4BDEED2A-1223-B7F7-C773-51ABA237D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34819" name="슬라이드 번호 개체 틀 2">
            <a:extLst>
              <a:ext uri="{FF2B5EF4-FFF2-40B4-BE49-F238E27FC236}">
                <a16:creationId xmlns:a16="http://schemas.microsoft.com/office/drawing/2014/main" id="{F5948963-6B48-EE2A-8D8B-1A8A732A3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21/22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573C8E27-B570-FAD9-B1F2-9F0E90B9B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400"/>
          </a:p>
        </p:txBody>
      </p:sp>
      <p:sp>
        <p:nvSpPr>
          <p:cNvPr id="34821" name="직사각형 8">
            <a:extLst>
              <a:ext uri="{FF2B5EF4-FFF2-40B4-BE49-F238E27FC236}">
                <a16:creationId xmlns:a16="http://schemas.microsoft.com/office/drawing/2014/main" id="{8EE62E17-E2DB-9037-5B02-DAFD958AD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268538"/>
            <a:ext cx="3429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ko-KR" sz="1000">
                <a:ea typeface="맑은 고딕" panose="020B0503020000020004" pitchFamily="50" charset="-127"/>
                <a:cs typeface="Times New Roman" panose="02020603050405020304" pitchFamily="18" charset="0"/>
              </a:rPr>
              <a:t>첨부</a:t>
            </a:r>
            <a:r>
              <a:rPr lang="en-US" altLang="ko-KR" sz="1000">
                <a:ea typeface="맑은 고딕" panose="020B0503020000020004" pitchFamily="50" charset="-127"/>
                <a:cs typeface="Times New Roman" panose="02020603050405020304" pitchFamily="18" charset="0"/>
              </a:rPr>
              <a:t>1. IATF </a:t>
            </a:r>
            <a:r>
              <a:rPr lang="ko-KR" altLang="ko-KR" sz="1000">
                <a:ea typeface="맑은 고딕" panose="020B0503020000020004" pitchFamily="50" charset="-127"/>
                <a:cs typeface="Times New Roman" panose="02020603050405020304" pitchFamily="18" charset="0"/>
              </a:rPr>
              <a:t>요건 매트릭스</a:t>
            </a:r>
            <a:endParaRPr lang="ko-KR" altLang="en-US" sz="1000"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4822" name="TextBox 9">
            <a:extLst>
              <a:ext uri="{FF2B5EF4-FFF2-40B4-BE49-F238E27FC236}">
                <a16:creationId xmlns:a16="http://schemas.microsoft.com/office/drawing/2014/main" id="{2D0F9888-D04E-6E73-FB38-1773B4AA6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500" b="1"/>
              <a:t>첨부 </a:t>
            </a:r>
            <a:r>
              <a:rPr lang="en-US" altLang="ko-KR" sz="1500" b="1"/>
              <a:t>1</a:t>
            </a:r>
            <a:endParaRPr lang="ko-KR" altLang="en-US" sz="1500" b="1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0ACF444-3108-5835-E4C8-04051D90E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84" y="2835250"/>
            <a:ext cx="6420376" cy="3464942"/>
          </a:xfrm>
          <a:prstGeom prst="rect">
            <a:avLst/>
          </a:prstGeom>
        </p:spPr>
      </p:pic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FB4C29DD-9B72-E6DC-E38A-97EAB24B80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519672"/>
              </p:ext>
            </p:extLst>
          </p:nvPr>
        </p:nvGraphicFramePr>
        <p:xfrm>
          <a:off x="2420888" y="2212975"/>
          <a:ext cx="1080120" cy="91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837" progId="Excel.Sheet.12">
                  <p:embed/>
                </p:oleObj>
              </mc:Choice>
              <mc:Fallback>
                <p:oleObj name="Worksheet" showAsIcon="1" r:id="rId3" imgW="914400" imgH="7718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0888" y="2212975"/>
                        <a:ext cx="1080120" cy="911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바닥글 개체 틀 1">
            <a:extLst>
              <a:ext uri="{FF2B5EF4-FFF2-40B4-BE49-F238E27FC236}">
                <a16:creationId xmlns:a16="http://schemas.microsoft.com/office/drawing/2014/main" id="{FF66A97D-E05E-22EA-94EB-BE7654BB2D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35843" name="슬라이드 번호 개체 틀 2">
            <a:extLst>
              <a:ext uri="{FF2B5EF4-FFF2-40B4-BE49-F238E27FC236}">
                <a16:creationId xmlns:a16="http://schemas.microsoft.com/office/drawing/2014/main" id="{24114613-3981-450C-B6C6-3C502FAC0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952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22/22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35844" name="직사각형 4">
            <a:extLst>
              <a:ext uri="{FF2B5EF4-FFF2-40B4-BE49-F238E27FC236}">
                <a16:creationId xmlns:a16="http://schemas.microsoft.com/office/drawing/2014/main" id="{5F1E4EE1-E573-5C2F-C860-130413F1A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2095500"/>
            <a:ext cx="3429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ko-KR" sz="1000">
                <a:ea typeface="맑은 고딕" panose="020B0503020000020004" pitchFamily="50" charset="-127"/>
                <a:cs typeface="Times New Roman" panose="02020603050405020304" pitchFamily="18" charset="0"/>
              </a:rPr>
              <a:t>첨부</a:t>
            </a:r>
            <a:r>
              <a:rPr lang="en-US" altLang="ko-KR" sz="100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ko-KR" sz="1000">
                <a:ea typeface="맑은 고딕" panose="020B0503020000020004" pitchFamily="50" charset="-127"/>
                <a:cs typeface="Times New Roman" panose="02020603050405020304" pitchFamily="18" charset="0"/>
              </a:rPr>
              <a:t>품질시스템 문서목록</a:t>
            </a:r>
            <a:endParaRPr lang="ko-KR" altLang="en-US" sz="1000"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D0EA1073-ABE8-0171-8E27-B3BDA82D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500" b="1"/>
              <a:t>첨부 </a:t>
            </a:r>
            <a:r>
              <a:rPr lang="en-US" altLang="ko-KR" sz="1500" b="1"/>
              <a:t>2</a:t>
            </a:r>
            <a:endParaRPr lang="ko-KR" altLang="en-US" sz="1500" b="1"/>
          </a:p>
        </p:txBody>
      </p:sp>
      <p:sp>
        <p:nvSpPr>
          <p:cNvPr id="35846" name="Rectangle 4">
            <a:extLst>
              <a:ext uri="{FF2B5EF4-FFF2-40B4-BE49-F238E27FC236}">
                <a16:creationId xmlns:a16="http://schemas.microsoft.com/office/drawing/2014/main" id="{75F609B5-F419-A3EB-D5AE-6476825A8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4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CEFF8DB-7ED0-55E6-0532-9C62272A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9" y="2504168"/>
            <a:ext cx="6161941" cy="6201682"/>
          </a:xfrm>
          <a:prstGeom prst="rect">
            <a:avLst/>
          </a:prstGeom>
        </p:spPr>
      </p:pic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3A63F4DB-7F3D-58F6-2B9D-9CA0218D48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852073"/>
              </p:ext>
            </p:extLst>
          </p:nvPr>
        </p:nvGraphicFramePr>
        <p:xfrm>
          <a:off x="2420938" y="19986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837" progId="Excel.Sheet.12">
                  <p:embed/>
                </p:oleObj>
              </mc:Choice>
              <mc:Fallback>
                <p:oleObj name="Worksheet" showAsIcon="1" r:id="rId3" imgW="914400" imgH="7718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0938" y="19986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바닥글 개체 틀 1">
            <a:extLst>
              <a:ext uri="{FF2B5EF4-FFF2-40B4-BE49-F238E27FC236}">
                <a16:creationId xmlns:a16="http://schemas.microsoft.com/office/drawing/2014/main" id="{B5B41D77-867D-4B0E-49A2-FB6EEF3F50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17411" name="슬라이드 번호 개체 틀 2">
            <a:extLst>
              <a:ext uri="{FF2B5EF4-FFF2-40B4-BE49-F238E27FC236}">
                <a16:creationId xmlns:a16="http://schemas.microsoft.com/office/drawing/2014/main" id="{60603C57-6A11-0C42-9A80-0E7C45059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3/22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141DCB1-69F8-C13C-3977-0034AE446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9672"/>
              </p:ext>
            </p:extLst>
          </p:nvPr>
        </p:nvGraphicFramePr>
        <p:xfrm>
          <a:off x="476250" y="2555875"/>
          <a:ext cx="5829300" cy="3003551"/>
        </p:xfrm>
        <a:graphic>
          <a:graphicData uri="http://schemas.openxmlformats.org/drawingml/2006/table">
            <a:tbl>
              <a:tblPr firstRow="1" firstCol="1" bandRow="1"/>
              <a:tblGrid>
                <a:gridCol w="874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82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순 번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제 목</a:t>
                      </a:r>
                      <a:endParaRPr lang="ko-KR" sz="9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개정번호</a:t>
                      </a:r>
                      <a:endParaRPr lang="ko-KR" sz="9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제</a:t>
                      </a:r>
                      <a:r>
                        <a:rPr lang="en-US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/</a:t>
                      </a:r>
                      <a:r>
                        <a:rPr lang="ko-KR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개정일자</a:t>
                      </a:r>
                      <a:endParaRPr lang="ko-KR" sz="9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0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0</a:t>
                      </a:r>
                      <a:endParaRPr lang="ko-KR" sz="9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개정이력 및 목차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kern="10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2023.09.01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526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</a:t>
                      </a:r>
                      <a:endParaRPr lang="ko-KR" sz="9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목적 및 적용범위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2023.09.01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endParaRPr lang="ko-KR" sz="9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회사 개요</a:t>
                      </a:r>
                      <a:endParaRPr lang="ko-KR" sz="9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2023.09.01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882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3</a:t>
                      </a:r>
                      <a:endParaRPr lang="ko-KR" sz="9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품질방침 및 품질목표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2023.09.01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83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4</a:t>
                      </a:r>
                      <a:endParaRPr lang="ko-KR" sz="9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조직 및 책임과 권한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2023.09.01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23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5</a:t>
                      </a:r>
                      <a:endParaRPr lang="ko-KR" sz="9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품질경영시스템 프로세스</a:t>
                      </a:r>
                      <a:endParaRPr lang="ko-KR" sz="9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2023.09.01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82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6</a:t>
                      </a:r>
                      <a:endParaRPr lang="ko-KR" sz="9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품질경영시스템 구성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2023.09.01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1904" marR="61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59" name="TextBox 5">
            <a:extLst>
              <a:ext uri="{FF2B5EF4-FFF2-40B4-BE49-F238E27FC236}">
                <a16:creationId xmlns:a16="http://schemas.microsoft.com/office/drawing/2014/main" id="{FE48120D-44CD-035C-3A94-E4E4A521A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7637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0. </a:t>
            </a:r>
            <a:r>
              <a:rPr lang="ko-KR" altLang="en-US" sz="1500" b="1"/>
              <a:t>개정이력 및 목차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바닥글 개체 틀 1">
            <a:extLst>
              <a:ext uri="{FF2B5EF4-FFF2-40B4-BE49-F238E27FC236}">
                <a16:creationId xmlns:a16="http://schemas.microsoft.com/office/drawing/2014/main" id="{FAF64948-1177-8B15-A57D-4B14AAA8A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18435" name="슬라이드 번호 개체 틀 2">
            <a:extLst>
              <a:ext uri="{FF2B5EF4-FFF2-40B4-BE49-F238E27FC236}">
                <a16:creationId xmlns:a16="http://schemas.microsoft.com/office/drawing/2014/main" id="{2F0C1F5D-BC73-8B29-81BE-7321161444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4/22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2CD9D4A-94B1-ED08-0300-626074D9B453}"/>
              </a:ext>
            </a:extLst>
          </p:cNvPr>
          <p:cNvSpPr/>
          <p:nvPr/>
        </p:nvSpPr>
        <p:spPr>
          <a:xfrm>
            <a:off x="476250" y="2195513"/>
            <a:ext cx="5905500" cy="63214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b="1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1. </a:t>
            </a:r>
            <a:r>
              <a:rPr lang="ko-KR" altLang="ko-KR" sz="1000" b="1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목적 및 적용범위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b="1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 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1.1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목적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본 품질경영시스템 매뉴얼은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HLB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이노베이션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이하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“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당사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”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라 한다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.)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이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고객의 요구사항에 부합되는 제품 및 관련 서비스의 제공을 위하여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IATF 16949:2016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품질경영시스템 요구사항에 따라 당사의 경영시스템을 명확히 하는데 그 목적이 있다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.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 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1.2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적용부품</a:t>
            </a:r>
          </a:p>
          <a:p>
            <a:pPr marL="63500" indent="444500" eaLnBrk="1" hangingPunct="1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defRPr/>
            </a:pPr>
            <a:r>
              <a:rPr lang="en-US" altLang="ko-KR" sz="1000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- </a:t>
            </a:r>
            <a:r>
              <a:rPr lang="ko-KR" altLang="ko-KR" sz="1000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반도체용 리드 프레임</a:t>
            </a:r>
            <a:r>
              <a:rPr lang="en-US" altLang="ko-KR" sz="1000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(IC, LED, TR </a:t>
            </a:r>
            <a:r>
              <a:rPr lang="ko-KR" altLang="ko-KR" sz="1000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및 전자부품용 리드프레임</a:t>
            </a:r>
            <a:r>
              <a:rPr lang="en-US" altLang="ko-KR" sz="1000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hangingPunct="1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defRPr/>
            </a:pPr>
            <a:r>
              <a:rPr lang="en-US" altLang="ko-KR" sz="1000" kern="0" dirty="0">
                <a:latin typeface="맑은 고딕" panose="020B0503020000020004" pitchFamily="50" charset="-127"/>
                <a:ea typeface="맑은 고딕" panose="020B0503020000020004" pitchFamily="50" charset="-127"/>
                <a:cs typeface="굴림"/>
              </a:rPr>
              <a:t> 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1.3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적용범위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본 품질경영시스템 매뉴얼은 </a:t>
            </a:r>
            <a:r>
              <a:rPr lang="en-US" altLang="ko-KR" sz="1000" kern="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HLB</a:t>
            </a:r>
            <a:r>
              <a:rPr lang="ko-KR" altLang="en-US" sz="1000" kern="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이노베이션</a:t>
            </a:r>
            <a:r>
              <a:rPr lang="ko-KR" altLang="ko-KR" sz="1000" kern="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에서 고객으로부터 사양을 접수 받아 공정설계</a:t>
            </a:r>
            <a:r>
              <a:rPr lang="en-US" altLang="ko-KR" sz="1000" kern="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ko-KR" sz="1000" kern="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생산 및 판매에 관련된 자동차 품질경영시스템에 적용한다</a:t>
            </a:r>
            <a:r>
              <a:rPr lang="en-US" altLang="ko-KR" sz="1000" kern="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. </a:t>
            </a:r>
            <a:r>
              <a:rPr lang="ko-KR" altLang="ko-KR" sz="1000" kern="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세부내용은 조직도 및 업무분장에 따른다</a:t>
            </a:r>
            <a:r>
              <a:rPr lang="en-US" altLang="ko-KR" sz="1000" kern="1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. </a:t>
            </a:r>
            <a:endParaRPr lang="ko-KR" altLang="ko-KR" sz="1000" kern="1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1.3.1 </a:t>
            </a:r>
            <a:r>
              <a:rPr lang="ko-KR" altLang="ko-KR" sz="1000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적용제외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508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8.3.3.1</a:t>
            </a:r>
            <a:r>
              <a:rPr lang="ko-KR" altLang="ko-KR" sz="1000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제품설계입력</a:t>
            </a:r>
            <a:r>
              <a:rPr lang="en-US" altLang="ko-KR" sz="1000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8.3.5.1 </a:t>
            </a:r>
            <a:r>
              <a:rPr lang="ko-KR" altLang="ko-KR" sz="1000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설계 와 개발출력을 제외한다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1.3.2 </a:t>
            </a:r>
            <a:r>
              <a:rPr lang="ko-KR" altLang="ko-KR" sz="1000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적용제외 사유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508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당사는 고객으로부터 사양 및 완제품에 대한 도면을 제공받아 생산하며 설계기능은 고객이 수행하고 공정설계만 수행함</a:t>
            </a:r>
            <a:r>
              <a:rPr lang="en-US" altLang="ko-KR" sz="1000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.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indent="123825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 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1.4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품질경영시스템 매뉴얼의 작성 및 식별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품질경영시스템 매뉴얼은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IATF 16949:2016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품질경영시스템 요구사항을 기준으로 작성 되었다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.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 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1.5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책임과 권한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품질경영시스템 매뉴얼의 이행 및 유지를 위해 경영대리인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품질부서장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에게 그 책임과 권한을 위임하여 제정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개정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폐기하며 최종 발행 및 배포에 대한 책임은 경영대리인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품질부서장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에게 있다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.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 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1.6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승인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발행 및 배포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품질경영시스템 매뉴얼의 승인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발행 및 배포는 표준관리 </a:t>
            </a:r>
            <a:r>
              <a:rPr lang="ko-KR" altLang="en-US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절차서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에 따른다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. 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승인 절차에서 최종 승인은 품질경영시스템의 최고 책임자인 최고경영자에 의해 행해진다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.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 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1.7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개정</a:t>
            </a: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본 품질경영시스템 매뉴얼은 다음에서 기술하는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1.9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인용규격이 변경되는 경우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당사의 품질경영시스템이 변경되는 경우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기타 개정이 요구되는 경우에 개정된다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.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품질경영시스템 매뉴얼은 처음 제정 시 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“0”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번으로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,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개정 발생 순서에 따라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 1,2,3… </a:t>
            </a:r>
            <a:r>
              <a:rPr lang="ko-KR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순으로 개정번호를 부여한다</a:t>
            </a:r>
            <a:r>
              <a:rPr lang="en-US" altLang="ko-KR" sz="1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.</a:t>
            </a:r>
            <a:endParaRPr lang="ko-KR" altLang="ko-KR" sz="10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E4A32B99-17D9-90ED-79B5-7AA8647EF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1. </a:t>
            </a:r>
            <a:r>
              <a:rPr lang="ko-KR" altLang="en-US" sz="1500" b="1"/>
              <a:t>목적 및 적용범위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바닥글 개체 틀 1">
            <a:extLst>
              <a:ext uri="{FF2B5EF4-FFF2-40B4-BE49-F238E27FC236}">
                <a16:creationId xmlns:a16="http://schemas.microsoft.com/office/drawing/2014/main" id="{266358B7-BC35-3236-EB45-FA63BD3A9B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19459" name="슬라이드 번호 개체 틀 2">
            <a:extLst>
              <a:ext uri="{FF2B5EF4-FFF2-40B4-BE49-F238E27FC236}">
                <a16:creationId xmlns:a16="http://schemas.microsoft.com/office/drawing/2014/main" id="{FE279D55-EA92-EB2C-BE88-7F6F96826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5/22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19460" name="직사각형 4">
            <a:extLst>
              <a:ext uri="{FF2B5EF4-FFF2-40B4-BE49-F238E27FC236}">
                <a16:creationId xmlns:a16="http://schemas.microsoft.com/office/drawing/2014/main" id="{61A632C8-39D3-FCE6-7B69-474637AA2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2089150"/>
            <a:ext cx="6048375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1.8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개정 매뉴얼의 적용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본 품질경영시스템 매뉴얼은 개정 후 최고경영자의 최종 승인일로부터 모든 조직 및 인원에 적용되며 그 효력이 발생한다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 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1.9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인용규격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1.9.1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국제규격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IATF 16949:2016 Quality Management Systems – 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국제 자동차 품질경영시스템 표준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ISO 9000 : 2015 Quality Management System –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기본사항 및 용어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ISO 9001 : 2015 Quality Management System –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품질경영시스템 요구사항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ISO 10013 Guidelines for developing quality manuals-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품질매뉴얼 작성지침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1.9.2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국내규격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KS Q ISO 9000 : 2015 Quality Management System –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기본사항 및 용어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KS Q ISO 9001 : 2015 Quality Management System –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품질경영시스템 요구사항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KS Q ISO TR 10013:2011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품질경영시스템 문서화 지침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 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1.9.3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용어의 적용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본 품질경영시스템 매뉴얼에 사용 된 용어는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ISO 9000:2015, IATF16949 : 2016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에 제시된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용어의 정의에 따라 적용한다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1.9.3.1 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control plan (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관리계획서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제품의 제조를 관리하는데 요구되는 시스템 및 프로세스의 서면 기술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1.9.3.2 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customer requirements (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고객요구사항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고객에 의해 규정된 모든 요구사항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(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예를 들면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기술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상업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제품 및 제조 </a:t>
            </a:r>
            <a:r>
              <a: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프로세스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관련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요구사항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일반</a:t>
            </a:r>
            <a:r>
              <a: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적인 이용약관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고객</a:t>
            </a:r>
            <a:r>
              <a: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별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요구사항 등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심사 받는 조직이 자동차 제조업체</a:t>
            </a:r>
            <a:r>
              <a:rPr lang="en-US" altLang="ko-KR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자동차 제조업체 자회사</a:t>
            </a:r>
            <a:r>
              <a:rPr lang="en-US" altLang="ko-KR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또는 자동차 제조업체와의 </a:t>
            </a:r>
            <a:endParaRPr lang="en-US" altLang="ko-KR" sz="10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</a:t>
            </a:r>
            <a:r>
              <a:rPr lang="ko-KR" altLang="en-US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합작 회사인 경우</a:t>
            </a:r>
            <a:r>
              <a:rPr lang="en-US" altLang="ko-KR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관련 고객은 자동차 제조업체</a:t>
            </a:r>
            <a:r>
              <a:rPr lang="en-US" altLang="ko-KR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그들의 자회사 또는 합작 회사가 규정한다 </a:t>
            </a:r>
            <a:endParaRPr lang="en-US" altLang="ko-KR" sz="10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1.9.3.3 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customer-specific requirements (CSRs)(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고객지정 요구사항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자동차 산업 품질경영시스템 표준의 특정 조항에 연계된 해석 또는 보충 요구사항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1.9.3.4 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advanced product quality planning (APQP) (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사전 품질기획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고객요구사항을 만족시키는 제품 또는 서비스의 개발을 지원하는 제품 품질기획 프로세스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; 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APQP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는 개발프로세스에서 지침으로 역할을 하고 또한 조직과 그들의 고객 간의 결과를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공유하는 표준화 방식으로 역할을 한다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; APQP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는 기타 항목 중에서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설계 강건성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설계 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시험 및 시방 준수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생산공정 설계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품질검사 표준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공정능력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생산능력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제품 포장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제품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시험 및 작업자 교육훈련계획을 다룬다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1.9.3.5 error proofing (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실수 방지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부적합품의 제조를 예방하기 위한 제품 및 제조공정 설계 및 개발</a:t>
            </a: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1.9.3.5 escalation process (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단계적 확대 프로세스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적절한 인원이 이러한 상황에 대해 대응할 수 있고 해결책을 모니터 할 수 있도록 조직 내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000"/>
          </a:p>
        </p:txBody>
      </p:sp>
      <p:sp>
        <p:nvSpPr>
          <p:cNvPr id="19461" name="TextBox 6">
            <a:extLst>
              <a:ext uri="{FF2B5EF4-FFF2-40B4-BE49-F238E27FC236}">
                <a16:creationId xmlns:a16="http://schemas.microsoft.com/office/drawing/2014/main" id="{B0E237F7-FFEC-273D-0027-AE45B0D78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1. </a:t>
            </a:r>
            <a:r>
              <a:rPr lang="ko-KR" altLang="en-US" sz="1500" b="1"/>
              <a:t>목적 및 적용범위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바닥글 개체 틀 1">
            <a:extLst>
              <a:ext uri="{FF2B5EF4-FFF2-40B4-BE49-F238E27FC236}">
                <a16:creationId xmlns:a16="http://schemas.microsoft.com/office/drawing/2014/main" id="{1F75B052-25BD-D75D-B9AE-191D0C1A62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20483" name="슬라이드 번호 개체 틀 2">
            <a:extLst>
              <a:ext uri="{FF2B5EF4-FFF2-40B4-BE49-F238E27FC236}">
                <a16:creationId xmlns:a16="http://schemas.microsoft.com/office/drawing/2014/main" id="{26220926-FD53-2709-767C-E484FBDD2D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6/22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ED97EBC-832B-9904-5259-CDE93FE578C6}"/>
              </a:ext>
            </a:extLst>
          </p:cNvPr>
          <p:cNvSpPr/>
          <p:nvPr/>
        </p:nvSpPr>
        <p:spPr>
          <a:xfrm>
            <a:off x="260350" y="2192338"/>
            <a:ext cx="6264275" cy="6299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어떤 이슈를 강조하거나 표시를 하는데 사용되는 프로세스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1.9.3.6 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fault tree analysis (FTA) (</a:t>
            </a:r>
            <a:r>
              <a:rPr lang="ko-KR" altLang="ko-KR" sz="1000" kern="100" dirty="0" err="1">
                <a:latin typeface="맑은 고딕"/>
                <a:ea typeface="맑은 고딕"/>
                <a:cs typeface="Arial"/>
              </a:rPr>
              <a:t>고장목</a:t>
            </a:r>
            <a:r>
              <a:rPr lang="ko-KR" altLang="ko-KR" sz="1000" kern="100" dirty="0">
                <a:latin typeface="맑은 고딕"/>
                <a:ea typeface="맑은 고딕"/>
                <a:cs typeface="Arial"/>
              </a:rPr>
              <a:t> 계통 분석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원하지 않는 상태의 시스템이 분석됨에 있어서 연역적인 고장 분석 방법론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; </a:t>
            </a:r>
            <a:r>
              <a:rPr lang="ko-KR" altLang="ko-KR" sz="1000" kern="0" dirty="0" err="1">
                <a:latin typeface="맑은 고딕"/>
                <a:ea typeface="맑은 고딕"/>
                <a:cs typeface="Arial"/>
              </a:rPr>
              <a:t>고장목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 계통 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분석은 고장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서브시스템 및 전체 시스템의 논리도의 생성에 의한 중복되는 설계 요소 간의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관계를 도식화한 것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1.9.3.7 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manufacturing feasibility (</a:t>
            </a:r>
            <a:r>
              <a:rPr lang="ko-KR" altLang="ko-KR" sz="1000" kern="100" dirty="0">
                <a:latin typeface="맑은 고딕"/>
                <a:ea typeface="맑은 고딕"/>
                <a:cs typeface="Arial"/>
              </a:rPr>
              <a:t>제조 타당성 확인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508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그것이 고객 요구사항을 충족하는 제품을 기술적으로 제조하는데 타당한지를 결정하기 위해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508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제안된 프로젝트의 분석 및 평가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.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이것은 다음사항을 포함하지만 이것으로 제한되지는 않는다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508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 (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해당하는 경우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):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견적된 비용 내에서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그리고 필요한 자원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시설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 err="1">
                <a:latin typeface="맑은 고딕"/>
                <a:ea typeface="맑은 고딕"/>
                <a:cs typeface="Arial"/>
              </a:rPr>
              <a:t>치공구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생산능력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소프트웨어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508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그리고 지원 기능을 포함한 </a:t>
            </a:r>
            <a:r>
              <a:rPr lang="ko-KR" altLang="ko-KR" sz="1000" kern="0" dirty="0" err="1">
                <a:latin typeface="맑은 고딕"/>
                <a:ea typeface="맑은 고딕"/>
                <a:cs typeface="Arial"/>
              </a:rPr>
              <a:t>스킬이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 요구되는 인원이 이용 가능한 상태에 있거나 또는 이용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508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가능하도록 계획되고 있는지를 포함한다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1.9.3.8 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no trouble found (NTF) (</a:t>
            </a:r>
            <a:r>
              <a:rPr lang="ko-KR" altLang="ko-KR" sz="1000" kern="100" dirty="0">
                <a:latin typeface="맑은 고딕"/>
                <a:ea typeface="맑은 고딕"/>
                <a:cs typeface="Arial"/>
              </a:rPr>
              <a:t>원인 불명 고장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“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적합 부품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”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의 모든 요구사항을 충족하는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 err="1">
                <a:latin typeface="맑은 고딕"/>
                <a:ea typeface="맑은 고딕"/>
                <a:cs typeface="Arial"/>
              </a:rPr>
              <a:t>자동차사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 또는 부품 제조업체에 의해서 분석되는 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경우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서비스 이벤트 동안 교체되는 부품에 적용되는 명칭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 (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또한 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“No Fault Found”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또는 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“Trouble Not Found”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로 언급된다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1.9.3.9 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outsourced process (</a:t>
            </a:r>
            <a:r>
              <a:rPr lang="ko-KR" altLang="ko-KR" sz="1000" kern="100" dirty="0">
                <a:latin typeface="맑은 고딕"/>
                <a:ea typeface="맑은 고딕"/>
                <a:cs typeface="Arial"/>
              </a:rPr>
              <a:t>외주 처리된 프로세스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외부 조직에 의해 수행되는 조직의 기능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 (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또는 프로세스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)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의 부분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6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1.9.3.10 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predictive maintenance (</a:t>
            </a:r>
            <a:r>
              <a:rPr lang="ko-KR" altLang="ko-KR" sz="1000" kern="100" dirty="0">
                <a:latin typeface="맑은 고딕"/>
                <a:ea typeface="맑은 고딕"/>
                <a:cs typeface="Arial"/>
              </a:rPr>
              <a:t>예측 보전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언제 유지보수가 수행되어야 할 것인지를 예측하기 위하여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장비 조건의 주기적인 또는 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지속적인 모니터링 수행을 통해 가동 중에 있는 장비의 조건을 평가하는 기법의 세트 및 접근법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6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1.9.3.11 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premium freight (</a:t>
            </a:r>
            <a:r>
              <a:rPr lang="ko-KR" altLang="ko-KR" sz="1000" kern="100" dirty="0">
                <a:latin typeface="맑은 고딕"/>
                <a:ea typeface="맑은 고딕"/>
                <a:cs typeface="Arial"/>
              </a:rPr>
              <a:t>추가 운임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6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계약된 납기에 추가적으로 발생하는 요금 또는 추가비용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6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비고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방법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양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예정되지 않은 납기 지연 등에 의한 원인이 됨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1.9.3.12 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preventive maintenance (</a:t>
            </a:r>
            <a:r>
              <a:rPr lang="ko-KR" altLang="ko-KR" sz="1000" kern="100" dirty="0">
                <a:latin typeface="맑은 고딕"/>
                <a:ea typeface="맑은 고딕"/>
                <a:cs typeface="Arial"/>
              </a:rPr>
              <a:t>예방 보전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제조공정설계의 출력으로써 장비고장과 생산에 예정되지 않은 중단의 원인을 제거하기 위해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정기적으로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(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시간 기반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주기적인 검사 및 완전분해 점검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)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계획된 활동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6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1.9.3.13 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production shutdown (</a:t>
            </a:r>
            <a:r>
              <a:rPr lang="ko-KR" altLang="ko-KR" sz="1000" kern="100" dirty="0">
                <a:latin typeface="맑은 고딕"/>
                <a:ea typeface="맑은 고딕"/>
                <a:cs typeface="Arial"/>
              </a:rPr>
              <a:t>생산 가동 중단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6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제조 공정이 가동되지 않는 경우에 조건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;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기간은 몇 시간에서부터 몇 달이 될 수 있다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6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1.9.3.14 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reaction plan (</a:t>
            </a:r>
            <a:r>
              <a:rPr lang="ko-KR" altLang="ko-KR" sz="1000" kern="100" dirty="0">
                <a:latin typeface="맑은 고딕"/>
                <a:ea typeface="맑은 고딕"/>
                <a:cs typeface="Arial"/>
              </a:rPr>
              <a:t>대응 계획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비정상적이거나 부적합 이벤트가 검출되는 이벤트에서 관리계획서에 규정된 조치 또는 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일련의 단계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6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   1.9.3.15 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special characteristic (</a:t>
            </a:r>
            <a:r>
              <a:rPr lang="ko-KR" altLang="ko-KR" sz="1000" kern="100" dirty="0">
                <a:latin typeface="맑은 고딕"/>
                <a:ea typeface="맑은 고딕"/>
                <a:cs typeface="Arial"/>
              </a:rPr>
              <a:t>특별 특성</a:t>
            </a:r>
            <a:r>
              <a:rPr lang="en-US" altLang="ko-KR" sz="1000" kern="100" dirty="0">
                <a:latin typeface="맑은 고딕"/>
                <a:ea typeface="맑은 고딕"/>
                <a:cs typeface="Arial"/>
              </a:rPr>
              <a:t>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제품의 안전 또는 규제사항 준수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장착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기능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성능</a:t>
            </a:r>
            <a:r>
              <a:rPr lang="en-US" altLang="ko-KR" sz="1000" kern="0" dirty="0">
                <a:latin typeface="맑은 고딕"/>
                <a:ea typeface="맑은 고딕"/>
                <a:cs typeface="Arial"/>
              </a:rPr>
              <a:t>, </a:t>
            </a: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요구사항 또는 제품의 후속 공정에 영향을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635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0" dirty="0">
                <a:latin typeface="맑은 고딕"/>
                <a:ea typeface="맑은 고딕"/>
                <a:cs typeface="Arial"/>
              </a:rPr>
              <a:t>미칠 수 있는 제품 특성 또는 제조 공정 변수의 분류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3A92EA6C-D02F-5C79-4A6F-BBD9D40CA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1. </a:t>
            </a:r>
            <a:r>
              <a:rPr lang="ko-KR" altLang="en-US" sz="1500" b="1"/>
              <a:t>목적 및 적용범위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바닥글 개체 틀 1">
            <a:extLst>
              <a:ext uri="{FF2B5EF4-FFF2-40B4-BE49-F238E27FC236}">
                <a16:creationId xmlns:a16="http://schemas.microsoft.com/office/drawing/2014/main" id="{25E9CDD5-AC48-8CB7-BDD7-42F6949411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21507" name="슬라이드 번호 개체 틀 2">
            <a:extLst>
              <a:ext uri="{FF2B5EF4-FFF2-40B4-BE49-F238E27FC236}">
                <a16:creationId xmlns:a16="http://schemas.microsoft.com/office/drawing/2014/main" id="{FE39E1C5-05F6-A8DA-7808-EFDD1C644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7/22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79F6BA3-2A29-947D-CB80-C8F33B2F17FF}"/>
              </a:ext>
            </a:extLst>
          </p:cNvPr>
          <p:cNvSpPr/>
          <p:nvPr/>
        </p:nvSpPr>
        <p:spPr>
          <a:xfrm>
            <a:off x="549275" y="2124075"/>
            <a:ext cx="4608513" cy="2038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b="1" kern="100" dirty="0">
                <a:latin typeface="맑은 고딕"/>
                <a:ea typeface="맑은 고딕"/>
                <a:cs typeface="Times New Roman"/>
              </a:rPr>
              <a:t>2. </a:t>
            </a:r>
            <a:r>
              <a:rPr lang="ko-KR" altLang="ko-KR" sz="1000" b="1" kern="100" dirty="0">
                <a:latin typeface="맑은 고딕"/>
                <a:ea typeface="맑은 고딕"/>
                <a:cs typeface="Times New Roman"/>
              </a:rPr>
              <a:t>회사 개요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b="1" kern="100" dirty="0">
                <a:latin typeface="맑은 고딕"/>
                <a:ea typeface="맑은 고딕"/>
                <a:cs typeface="Times New Roman"/>
              </a:rPr>
              <a:t> 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2.1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회사명</a:t>
            </a:r>
          </a:p>
          <a:p>
            <a:pPr marL="127000" indent="254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HLB</a:t>
            </a:r>
            <a:r>
              <a:rPr lang="ko-KR" altLang="en-US" sz="1000" kern="100" dirty="0">
                <a:latin typeface="맑은 고딕"/>
                <a:ea typeface="맑은 고딕"/>
                <a:cs typeface="Times New Roman"/>
              </a:rPr>
              <a:t>이노베이션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(HLB innovation)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marL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 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2.2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주소</a:t>
            </a:r>
          </a:p>
          <a:p>
            <a:pPr indent="381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경기도 </a:t>
            </a:r>
            <a:r>
              <a:rPr lang="ko-KR" altLang="ko-KR" sz="1000" kern="100" dirty="0" err="1">
                <a:latin typeface="맑은 고딕"/>
                <a:ea typeface="맑은 고딕"/>
                <a:cs typeface="Times New Roman"/>
              </a:rPr>
              <a:t>화성시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ko-KR" sz="1000" kern="100" dirty="0" err="1">
                <a:latin typeface="맑은 고딕"/>
                <a:ea typeface="맑은 고딕"/>
                <a:cs typeface="Times New Roman"/>
              </a:rPr>
              <a:t>향남읍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ko-KR" sz="1000" kern="100" dirty="0" err="1">
                <a:latin typeface="맑은 고딕"/>
                <a:ea typeface="맑은 고딕"/>
                <a:cs typeface="Times New Roman"/>
              </a:rPr>
              <a:t>발안공단로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4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길</a:t>
            </a: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 16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381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(</a:t>
            </a:r>
            <a:r>
              <a:rPr lang="en-US" altLang="ko-KR" sz="1000" kern="10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16, </a:t>
            </a:r>
            <a:r>
              <a:rPr lang="en-US" altLang="ko-KR" sz="1000" kern="100" dirty="0" err="1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Barangongdan-ro</a:t>
            </a:r>
            <a:r>
              <a:rPr lang="en-US" altLang="ko-KR" sz="1000" kern="10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 4-gil, </a:t>
            </a:r>
            <a:r>
              <a:rPr lang="en-US" altLang="ko-KR" sz="1000" kern="100" dirty="0" err="1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Hyangnam</a:t>
            </a:r>
            <a:r>
              <a:rPr lang="en-US" altLang="ko-KR" sz="1000" kern="10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-up, </a:t>
            </a:r>
            <a:r>
              <a:rPr lang="en-US" altLang="ko-KR" sz="1000" kern="100" dirty="0" err="1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Hwaseong-si</a:t>
            </a:r>
            <a:r>
              <a:rPr lang="en-US" altLang="ko-KR" sz="1000" kern="10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, </a:t>
            </a:r>
            <a:r>
              <a:rPr lang="en-US" altLang="ko-KR" sz="1000" kern="100" dirty="0" err="1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Gyeonggi</a:t>
            </a:r>
            <a:r>
              <a:rPr lang="en-US" altLang="ko-KR" sz="1000" kern="10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-do, Korea)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12954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 </a:t>
            </a:r>
            <a:endParaRPr lang="ko-KR" altLang="ko-KR" sz="1000" kern="100" dirty="0">
              <a:latin typeface="맑은 고딕"/>
              <a:ea typeface="맑은 고딕"/>
              <a:cs typeface="Times New Roman"/>
            </a:endParaRPr>
          </a:p>
          <a:p>
            <a:pPr indent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2.3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홈페이지</a:t>
            </a:r>
          </a:p>
          <a:p>
            <a:pPr marL="127000" indent="254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http:/www.hlbinnovation.com</a:t>
            </a:r>
            <a:endParaRPr lang="ko-KR" altLang="ko-KR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91FA6FC-06E3-0E8C-10CE-3E0FE6F6DA61}"/>
              </a:ext>
            </a:extLst>
          </p:cNvPr>
          <p:cNvSpPr/>
          <p:nvPr/>
        </p:nvSpPr>
        <p:spPr>
          <a:xfrm>
            <a:off x="549275" y="4211638"/>
            <a:ext cx="103981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700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ko-KR" sz="1000" kern="100" dirty="0">
                <a:latin typeface="맑은 고딕"/>
                <a:ea typeface="맑은 고딕"/>
                <a:cs typeface="Times New Roman"/>
              </a:rPr>
              <a:t>2.4 </a:t>
            </a:r>
            <a:r>
              <a:rPr lang="ko-KR" altLang="ko-KR" sz="1000" kern="100" dirty="0">
                <a:latin typeface="맑은 고딕"/>
                <a:ea typeface="맑은 고딕"/>
                <a:cs typeface="Times New Roman"/>
              </a:rPr>
              <a:t>회사연혁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404660D5-95F2-A718-D49C-08DA6BC45338}"/>
              </a:ext>
            </a:extLst>
          </p:cNvPr>
          <p:cNvGraphicFramePr>
            <a:graphicFrameLocks noGrp="1"/>
          </p:cNvGraphicFramePr>
          <p:nvPr/>
        </p:nvGraphicFramePr>
        <p:xfrm>
          <a:off x="893763" y="4465638"/>
          <a:ext cx="4767262" cy="4171957"/>
        </p:xfrm>
        <a:graphic>
          <a:graphicData uri="http://schemas.openxmlformats.org/drawingml/2006/table">
            <a:tbl>
              <a:tblPr firstRow="1" firstCol="1" bandRow="1"/>
              <a:tblGrid>
                <a:gridCol w="1076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729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년도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연  혁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0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1991.07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풍산정밀주식회사로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상호변경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674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1992.09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리드프레임</a:t>
                      </a: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 QFP 100PIN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국내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최초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개발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및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양산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80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1993.07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리드프레임</a:t>
                      </a: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 QFP 160PIN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국내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최초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개발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1994.03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리드프레임</a:t>
                      </a:r>
                      <a:r>
                        <a:rPr lang="en-US" sz="900" kern="0" dirty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 TQFP 100PIN 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국내</a:t>
                      </a:r>
                      <a:r>
                        <a:rPr lang="ko-KR" sz="900" kern="0" dirty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최초</a:t>
                      </a:r>
                      <a:r>
                        <a:rPr lang="ko-KR" sz="900" kern="0" dirty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개발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28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1994.07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I.S.O. 9002(D.N.V) </a:t>
                      </a:r>
                      <a:r>
                        <a:rPr lang="ko-KR" sz="900" kern="0" dirty="0" err="1">
                          <a:effectLst/>
                          <a:latin typeface="Tahoma"/>
                          <a:ea typeface="맑은 고딕"/>
                          <a:cs typeface="Tahoma"/>
                        </a:rPr>
                        <a:t>인증제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586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1994.12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제</a:t>
                      </a:r>
                      <a:r>
                        <a:rPr lang="en-US" sz="900" kern="0" dirty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24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회</a:t>
                      </a:r>
                      <a:r>
                        <a:rPr lang="ko-KR" sz="900" kern="0" dirty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정밀도경진대회</a:t>
                      </a:r>
                      <a:r>
                        <a:rPr lang="ko-KR" sz="900" kern="0" dirty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기술실용화</a:t>
                      </a:r>
                      <a:r>
                        <a:rPr lang="ko-KR" sz="900" kern="0" dirty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부문</a:t>
                      </a:r>
                      <a:r>
                        <a:rPr lang="ko-KR" sz="900" kern="0" dirty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금상</a:t>
                      </a:r>
                      <a:r>
                        <a:rPr lang="ko-KR" sz="900" kern="0" dirty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수상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31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1995.07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노동조합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자진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해산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및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회사발전협의회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발족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76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1996.06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필리핀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현지법인</a:t>
                      </a: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(P.S.M.P)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설립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896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1997.09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리드프레임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자동검사장비</a:t>
                      </a: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(KAIST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와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공동</a:t>
                      </a: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)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개발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71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1997.12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5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천만불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수출의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탑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수상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71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1997.12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'97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노사협력우량기업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선정</a:t>
                      </a: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노동부</a:t>
                      </a: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)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71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1998.05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필리핀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현지법인</a:t>
                      </a: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(P.S.M.P)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공장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완공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71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1998.07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'97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모토로라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최우수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협력업체상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수상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71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1998.11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'98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산업평화상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대상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수상</a:t>
                      </a: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부산광역시</a:t>
                      </a: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)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71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1999.02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AMT '98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년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최우수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협력업체상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수상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71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1999.03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제</a:t>
                      </a: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33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회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조세의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날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모범납세자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표창</a:t>
                      </a: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재정경제부</a:t>
                      </a: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)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71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1999.03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PSI '98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년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최우수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협력업체상</a:t>
                      </a:r>
                      <a:r>
                        <a:rPr lang="ko-KR" sz="900" kern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>
                          <a:effectLst/>
                          <a:latin typeface="Tahoma"/>
                          <a:ea typeface="맑은 고딕"/>
                          <a:cs typeface="Tahoma"/>
                        </a:rPr>
                        <a:t>수상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71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1999.05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모토로라</a:t>
                      </a:r>
                      <a:r>
                        <a:rPr lang="ko-KR" sz="900" kern="0" dirty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차이나</a:t>
                      </a:r>
                      <a:r>
                        <a:rPr lang="en-US" sz="900" kern="0" dirty="0">
                          <a:effectLst/>
                          <a:latin typeface="Tahoma"/>
                          <a:ea typeface="맑은 고딕"/>
                          <a:cs typeface="Times New Roman"/>
                        </a:rPr>
                        <a:t> '98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년</a:t>
                      </a:r>
                      <a:r>
                        <a:rPr lang="ko-KR" sz="900" kern="0" dirty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최우수</a:t>
                      </a:r>
                      <a:r>
                        <a:rPr lang="ko-KR" sz="900" kern="0" dirty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협력업체상</a:t>
                      </a:r>
                      <a:r>
                        <a:rPr lang="ko-KR" sz="900" kern="0" dirty="0">
                          <a:effectLst/>
                          <a:latin typeface="맑은 고딕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ko-KR" sz="900" kern="0" dirty="0">
                          <a:effectLst/>
                          <a:latin typeface="Tahoma"/>
                          <a:ea typeface="맑은 고딕"/>
                          <a:cs typeface="Tahoma"/>
                        </a:rPr>
                        <a:t>수상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1572" name="TextBox 9">
            <a:extLst>
              <a:ext uri="{FF2B5EF4-FFF2-40B4-BE49-F238E27FC236}">
                <a16:creationId xmlns:a16="http://schemas.microsoft.com/office/drawing/2014/main" id="{F9AF8B6D-C30B-B2E2-71DC-F97CE0EDA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2. </a:t>
            </a:r>
            <a:r>
              <a:rPr lang="ko-KR" altLang="en-US" sz="1500" b="1"/>
              <a:t>회사 개요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바닥글 개체 틀 1">
            <a:extLst>
              <a:ext uri="{FF2B5EF4-FFF2-40B4-BE49-F238E27FC236}">
                <a16:creationId xmlns:a16="http://schemas.microsoft.com/office/drawing/2014/main" id="{94ECFD59-3534-532D-0FE1-388BCC58B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22531" name="슬라이드 번호 개체 틀 2">
            <a:extLst>
              <a:ext uri="{FF2B5EF4-FFF2-40B4-BE49-F238E27FC236}">
                <a16:creationId xmlns:a16="http://schemas.microsoft.com/office/drawing/2014/main" id="{59C106B4-9321-7DB1-F752-7C54E6154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8/22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4746A83-C392-7ECF-82D5-04D10E631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53606"/>
              </p:ext>
            </p:extLst>
          </p:nvPr>
        </p:nvGraphicFramePr>
        <p:xfrm>
          <a:off x="765175" y="2268538"/>
          <a:ext cx="5327650" cy="6180149"/>
        </p:xfrm>
        <a:graphic>
          <a:graphicData uri="http://schemas.openxmlformats.org/drawingml/2006/table">
            <a:tbl>
              <a:tblPr firstRow="1" firstCol="1" bandRow="1"/>
              <a:tblGrid>
                <a:gridCol w="120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1999.05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고덴시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'98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년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최우수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협력업체상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수상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2000.01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본점이전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(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부산광역시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해운대구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반여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1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동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52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번지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2000.09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풍산정밀주식회사에서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주식회사풍산마이크로텍으로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상호변경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2000.11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QS9000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인증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획득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2000.11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7000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만불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수출탑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수상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2001.01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기업공개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(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코스닥시장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등록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2001.03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반도체칩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단자띠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권취릴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특허취득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2001.12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중국현지합자법인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(PSJ)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설립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2002.05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발광다이오드의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프레임에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관한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특허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취득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2003.01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전자부품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조립용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리벳팅</a:t>
                      </a:r>
                      <a:r>
                        <a:rPr lang="en-US" alt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머신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특허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취득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2003.04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TEXAS INSTRUMENTS KOREA 2002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년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최우수협력업체상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수상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2004.02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ISO/TS16949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인증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취득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2004.11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말레이시아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지사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설립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2005.04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ASE/Kor. 2004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최우수협렵업체상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수상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2005.05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미국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지사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설립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2006.06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전자부품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조립용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리벳팅머신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히트씽크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공급장치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특허취득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2006.06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ISO 14001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인증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취득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2007.10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10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월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고압가스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열처리를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위한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방법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및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장치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특허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취득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2007.10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서울지점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주소이전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(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서울시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금천구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가산동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319-15)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2008.05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고압수소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열처리를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이용한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저온구리웨이퍼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본딩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방법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특허취득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2008.12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플래시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메모리의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제조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방법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특허취득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2009.06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서울지점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본사로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통합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2009.10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미국지사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철수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2011.03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대표이사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정동수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취임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2011.03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(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주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)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피에스엠씨로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상호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변경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2011.03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유한회사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애프엔티로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최대주주변경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2011.05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말레이시아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지사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철수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2012.10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중국현지합자법인</a:t>
                      </a:r>
                      <a:r>
                        <a:rPr lang="en-US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(PSJ)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계열회사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제외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2016.08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본사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화성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발안공단으로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/>
                        </a:rPr>
                        <a:t>이전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4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2023.03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HLB </a:t>
                      </a:r>
                      <a:r>
                        <a:rPr lang="ko-KR" altLang="en-US" sz="10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이노베이션으로 상호 변경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49225" marR="49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22627" name="TextBox 5">
            <a:extLst>
              <a:ext uri="{FF2B5EF4-FFF2-40B4-BE49-F238E27FC236}">
                <a16:creationId xmlns:a16="http://schemas.microsoft.com/office/drawing/2014/main" id="{E1BB9295-7010-54BF-3620-8F33C1BAB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2. </a:t>
            </a:r>
            <a:r>
              <a:rPr lang="ko-KR" altLang="en-US" sz="1500" b="1"/>
              <a:t>회사 개요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바닥글 개체 틀 1">
            <a:extLst>
              <a:ext uri="{FF2B5EF4-FFF2-40B4-BE49-F238E27FC236}">
                <a16:creationId xmlns:a16="http://schemas.microsoft.com/office/drawing/2014/main" id="{2A379BE6-3485-AC31-BCCE-7F909FE99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000"/>
              <a:t>행정</a:t>
            </a:r>
            <a:r>
              <a:rPr lang="en-US" altLang="ko-KR" sz="1000"/>
              <a:t>2164-001-0(210×297)</a:t>
            </a:r>
          </a:p>
        </p:txBody>
      </p:sp>
      <p:sp>
        <p:nvSpPr>
          <p:cNvPr id="23555" name="슬라이드 번호 개체 틀 2">
            <a:extLst>
              <a:ext uri="{FF2B5EF4-FFF2-40B4-BE49-F238E27FC236}">
                <a16:creationId xmlns:a16="http://schemas.microsoft.com/office/drawing/2014/main" id="{0EFF110E-CE14-910D-FF47-65B146246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00663" y="1603375"/>
            <a:ext cx="936625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dirty="0"/>
              <a:t>9/22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dirty="0"/>
          </a:p>
        </p:txBody>
      </p:sp>
      <p:sp>
        <p:nvSpPr>
          <p:cNvPr id="23556" name="직사각형 7">
            <a:extLst>
              <a:ext uri="{FF2B5EF4-FFF2-40B4-BE49-F238E27FC236}">
                <a16:creationId xmlns:a16="http://schemas.microsoft.com/office/drawing/2014/main" id="{B1AFFEBA-54D4-1D8D-F928-B2B28441D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2170113"/>
            <a:ext cx="608488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품질 방침 및 품질목표</a:t>
            </a: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3.1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품질방침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3.2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품질목표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품질목표는 매년 경영방침 및 목표와 일관성 있게 검토하여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수립하며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상세 내용은 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회</a:t>
            </a:r>
            <a:r>
              <a: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사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사업계획에 반영하여 수립한다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1)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품질경영방침이 전 부문에 이해되고 전파되기 위하여 본 품질경영방침을 쉽게 열람 가능한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위치에 부착하고 전 사원은 이를 항상 숙지하고 업무에 임한다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2)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전 사원은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"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품질 최우선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의 사명을 깊이 인식하고 부여된 임무를 수행함에 있어 품질책임의 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임무를 다한다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3)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당사의 모든 조직과 인원은 본 품질경영매뉴얼의 모든 요구사항을 이해하고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실행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유지하여야 </a:t>
            </a:r>
            <a:endParaRPr lang="en-US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한다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ko-KR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D49BC42B-FA6C-3BA2-CAEE-4472D979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2843213"/>
            <a:ext cx="6338888" cy="3600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70000"/>
                </a:srgbClr>
              </a:gs>
            </a:gsLst>
            <a:lin ang="27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lIns="46800" tIns="36000" rIns="46800" bIns="36000" anchor="ctr" upright="1"/>
          <a:lstStyle/>
          <a:p>
            <a:pPr marL="347345" indent="-347345" eaLnBrk="1" latinLnBrk="1" hangingPunct="1">
              <a:lnSpc>
                <a:spcPct val="80000"/>
              </a:lnSpc>
              <a:spcBef>
                <a:spcPts val="19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HLB</a:t>
            </a:r>
            <a:r>
              <a:rPr lang="ko-KR" altLang="en-US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이노베이션은</a:t>
            </a: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 끊임없는 기술개발 및 원가절감을 통하여 세계 일류 기업을 지향하고 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eaLnBrk="1" latinLnBrk="1" hangingPunct="1">
              <a:lnSpc>
                <a:spcPct val="80000"/>
              </a:lnSpc>
              <a:spcBef>
                <a:spcPts val="190"/>
              </a:spcBef>
              <a:spcAft>
                <a:spcPts val="0"/>
              </a:spcAft>
              <a:defRPr/>
            </a:pP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품질경영시스템의 효율적 운영 및 정착을 위하여 다음과 같은 품질방침을 설정 운영한다</a:t>
            </a:r>
            <a:r>
              <a:rPr lang="en-US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. 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algn="ctr" eaLnBrk="1" latinLnBrk="1" hangingPunct="1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맑은 고딕"/>
                <a:ea typeface="맑은 고딕"/>
              </a:rPr>
              <a:t> </a:t>
            </a:r>
            <a:r>
              <a:rPr lang="ko-KR" sz="1600" b="1" kern="0" dirty="0">
                <a:solidFill>
                  <a:srgbClr val="000000"/>
                </a:solidFill>
                <a:latin typeface="맑은 고딕"/>
                <a:ea typeface="맑은 고딕"/>
              </a:rPr>
              <a:t>품 질 방 침</a:t>
            </a:r>
            <a:r>
              <a:rPr lang="ko-KR" sz="1600" kern="0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eaLnBrk="1" latinLnBrk="1" hangingPunct="1">
              <a:lnSpc>
                <a:spcPct val="80000"/>
              </a:lnSpc>
              <a:spcBef>
                <a:spcPts val="335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맑은 고딕"/>
                <a:ea typeface="맑은 고딕"/>
              </a:rPr>
              <a:t>1. ISO9001 </a:t>
            </a:r>
            <a:r>
              <a:rPr lang="ko-KR" sz="1200" b="1" kern="0" dirty="0">
                <a:solidFill>
                  <a:srgbClr val="000000"/>
                </a:solidFill>
                <a:latin typeface="맑은 고딕"/>
                <a:ea typeface="맑은 고딕"/>
              </a:rPr>
              <a:t>및</a:t>
            </a:r>
            <a:r>
              <a:rPr lang="en-US" sz="1200" b="1" kern="0" dirty="0">
                <a:solidFill>
                  <a:srgbClr val="000000"/>
                </a:solidFill>
                <a:latin typeface="맑은 고딕"/>
                <a:ea typeface="맑은 고딕"/>
              </a:rPr>
              <a:t> IATF16949</a:t>
            </a:r>
            <a:r>
              <a:rPr lang="ko-KR" sz="1200" b="1" kern="0" dirty="0">
                <a:solidFill>
                  <a:srgbClr val="000000"/>
                </a:solidFill>
                <a:latin typeface="맑은 고딕"/>
                <a:ea typeface="맑은 고딕"/>
              </a:rPr>
              <a:t>에 적합한 품질경영시스템 수립 및 고객 요구사항 준수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eaLnBrk="1" latinLnBrk="1" hangingPunct="1">
              <a:lnSpc>
                <a:spcPct val="80000"/>
              </a:lnSpc>
              <a:spcBef>
                <a:spcPts val="335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맑은 고딕"/>
                <a:ea typeface="맑은 고딕"/>
              </a:rPr>
              <a:t>2. </a:t>
            </a:r>
            <a:r>
              <a:rPr lang="ko-KR" sz="1200" b="1" kern="0" dirty="0">
                <a:solidFill>
                  <a:srgbClr val="000000"/>
                </a:solidFill>
                <a:latin typeface="맑은 고딕"/>
                <a:ea typeface="맑은 고딕"/>
              </a:rPr>
              <a:t>규정된 품질경영시스템에 의한 업무절차 수행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eaLnBrk="1" latinLnBrk="1" hangingPunct="1">
              <a:lnSpc>
                <a:spcPct val="80000"/>
              </a:lnSpc>
              <a:spcBef>
                <a:spcPts val="335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맑은 고딕"/>
                <a:ea typeface="맑은 고딕"/>
              </a:rPr>
              <a:t>3. </a:t>
            </a:r>
            <a:r>
              <a:rPr lang="ko-KR" sz="1200" b="1" kern="0" dirty="0">
                <a:solidFill>
                  <a:srgbClr val="000000"/>
                </a:solidFill>
                <a:latin typeface="맑은 고딕"/>
                <a:ea typeface="맑은 고딕"/>
              </a:rPr>
              <a:t>적절한 자원확보 및 교육훈련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eaLnBrk="1" latinLnBrk="1" hangingPunct="1">
              <a:lnSpc>
                <a:spcPct val="80000"/>
              </a:lnSpc>
              <a:spcBef>
                <a:spcPts val="335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맑은 고딕"/>
                <a:ea typeface="맑은 고딕"/>
              </a:rPr>
              <a:t>4. </a:t>
            </a:r>
            <a:r>
              <a:rPr lang="ko-KR" sz="1200" b="1" kern="0" dirty="0">
                <a:solidFill>
                  <a:srgbClr val="000000"/>
                </a:solidFill>
                <a:latin typeface="맑은 고딕"/>
                <a:ea typeface="맑은 고딕"/>
              </a:rPr>
              <a:t>지속적인 고객만족 및</a:t>
            </a:r>
            <a:r>
              <a:rPr lang="en-US" sz="1200" b="1" kern="0" dirty="0">
                <a:solidFill>
                  <a:srgbClr val="000000"/>
                </a:solidFill>
                <a:latin typeface="맑은 고딕"/>
                <a:ea typeface="맑은 고딕"/>
              </a:rPr>
              <a:t> LOSS </a:t>
            </a:r>
            <a:r>
              <a:rPr lang="ko-KR" sz="1200" b="1" kern="0" dirty="0">
                <a:solidFill>
                  <a:srgbClr val="000000"/>
                </a:solidFill>
                <a:latin typeface="맑은 고딕"/>
                <a:ea typeface="맑은 고딕"/>
              </a:rPr>
              <a:t>감소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algn="ctr" eaLnBrk="1" latinLnBrk="1" hangingPunct="1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defRPr/>
            </a:pPr>
            <a:r>
              <a:rPr lang="en-US" sz="1200" kern="0" dirty="0">
                <a:latin typeface="맑은 고딕"/>
                <a:ea typeface="맑은 고딕"/>
                <a:cs typeface="굴림"/>
              </a:rPr>
              <a:t> 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eaLnBrk="1" latinLnBrk="1" hangingPunct="1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defRPr/>
            </a:pP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고객 요구사항과 </a:t>
            </a:r>
            <a:r>
              <a:rPr lang="en-US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IATF 16949 </a:t>
            </a: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요구사항 및 품질방침을 달성하기 위해 각 팀은 전사목표를 달성하기 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eaLnBrk="1" latinLnBrk="1" hangingPunct="1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defRPr/>
            </a:pP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위한 전사목표 항목별로 세부품질목표 및 운영</a:t>
            </a:r>
            <a:r>
              <a:rPr lang="en-US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 Program</a:t>
            </a: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을 설정하여 품질경영시스템을 실행해야 하며</a:t>
            </a:r>
            <a:r>
              <a:rPr lang="en-US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, 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eaLnBrk="1" latinLnBrk="1" hangingPunct="1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defRPr/>
            </a:pP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적합성과 효율성을 보장하기 위하여 정기적인 심사를 통하여 지속적인 개선을 추구해야 한다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eaLnBrk="1" latinLnBrk="1" hangingPunct="1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. 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eaLnBrk="1" latinLnBrk="1" hangingPunct="1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defRPr/>
            </a:pP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품질방침을 달성하기 위한 최고경영진 및 임직원은 품질 방침과 목표를 이해하고</a:t>
            </a:r>
            <a:r>
              <a:rPr lang="en-US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, </a:t>
            </a: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이행하여</a:t>
            </a:r>
            <a:r>
              <a:rPr lang="en-US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, </a:t>
            </a: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발생된 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eaLnBrk="1" latinLnBrk="1" hangingPunct="1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defRPr/>
            </a:pP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문제점의 해결과 증진을 위한 노력을 하여야 하며</a:t>
            </a:r>
            <a:r>
              <a:rPr lang="en-US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, </a:t>
            </a: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이행결과를 정기적으로 검토하여 평가</a:t>
            </a:r>
            <a:r>
              <a:rPr lang="en-US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, </a:t>
            </a: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개선을 위한 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eaLnBrk="1" latinLnBrk="1" hangingPunct="1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defRPr/>
            </a:pPr>
            <a:r>
              <a:rPr lang="ko-KR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자원의 제공과 운영을 약속합니다</a:t>
            </a:r>
            <a:r>
              <a:rPr lang="en-US" sz="1000" kern="0" dirty="0">
                <a:solidFill>
                  <a:srgbClr val="000000"/>
                </a:solidFill>
                <a:latin typeface="맑은 고딕"/>
                <a:ea typeface="맑은 고딕"/>
              </a:rPr>
              <a:t>. 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347345" indent="-347345" eaLnBrk="1" latinLnBrk="1" hangingPunct="1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defRPr/>
            </a:pPr>
            <a:r>
              <a:rPr lang="en-US" sz="1200" kern="0" dirty="0">
                <a:latin typeface="맑은 고딕"/>
                <a:ea typeface="맑은 고딕"/>
                <a:cs typeface="굴림"/>
              </a:rPr>
              <a:t> 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  <a:p>
            <a:pPr marL="63500" indent="571500" eaLnBrk="1" latinLnBrk="1" hangingPunct="1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rgbClr val="000000"/>
                </a:solidFill>
                <a:latin typeface="맑은 고딕"/>
                <a:ea typeface="맑은 고딕"/>
              </a:rPr>
              <a:t>                                                </a:t>
            </a:r>
            <a:r>
              <a:rPr lang="ko-KR" sz="1400" b="1" kern="100" dirty="0">
                <a:solidFill>
                  <a:srgbClr val="000000"/>
                </a:solidFill>
                <a:latin typeface="맑은 고딕"/>
                <a:ea typeface="맑은 고딕"/>
              </a:rPr>
              <a:t>대 표 이 사</a:t>
            </a:r>
            <a:r>
              <a:rPr lang="en-US" sz="1400" b="1" kern="100" dirty="0">
                <a:solidFill>
                  <a:srgbClr val="000000"/>
                </a:solidFill>
                <a:latin typeface="맑은 고딕"/>
                <a:ea typeface="맑은 고딕"/>
              </a:rPr>
              <a:t>      </a:t>
            </a:r>
            <a:r>
              <a:rPr lang="ko-KR" altLang="en-US" sz="1400" b="1" kern="100" dirty="0">
                <a:solidFill>
                  <a:srgbClr val="000000"/>
                </a:solidFill>
                <a:latin typeface="맑은 고딕"/>
                <a:ea typeface="맑은 고딕"/>
              </a:rPr>
              <a:t>김 홍 철</a:t>
            </a:r>
            <a:endParaRPr lang="ko-KR" sz="1000" kern="100" dirty="0"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23558" name="TextBox 8">
            <a:extLst>
              <a:ext uri="{FF2B5EF4-FFF2-40B4-BE49-F238E27FC236}">
                <a16:creationId xmlns:a16="http://schemas.microsoft.com/office/drawing/2014/main" id="{A0AD9047-199B-798B-2789-DA80F49E6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1457325"/>
            <a:ext cx="3384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500" b="1"/>
              <a:t>3. </a:t>
            </a:r>
            <a:r>
              <a:rPr lang="ko-KR" altLang="en-US" sz="1500" b="1"/>
              <a:t>품질방침 및 품질목표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6092</Words>
  <Application>Microsoft Office PowerPoint</Application>
  <PresentationFormat>화면 슬라이드 쇼(4:3)</PresentationFormat>
  <Paragraphs>836</Paragraphs>
  <Slides>22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굴림</vt:lpstr>
      <vt:lpstr>맑은 고딕</vt:lpstr>
      <vt:lpstr>Arial</vt:lpstr>
      <vt:lpstr>Calibri</vt:lpstr>
      <vt:lpstr>Tahoma</vt:lpstr>
      <vt:lpstr>기본 디자인</vt:lpstr>
      <vt:lpstr>Worksheet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PSMC(안전환경)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이조규</dc:creator>
  <cp:lastModifiedBy>이기동</cp:lastModifiedBy>
  <cp:revision>275</cp:revision>
  <cp:lastPrinted>2016-10-05T10:32:11Z</cp:lastPrinted>
  <dcterms:created xsi:type="dcterms:W3CDTF">2006-03-03T02:00:26Z</dcterms:created>
  <dcterms:modified xsi:type="dcterms:W3CDTF">2023-11-13T23:54:26Z</dcterms:modified>
</cp:coreProperties>
</file>